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38"/>
  </p:notesMasterIdLst>
  <p:sldIdLst>
    <p:sldId id="669" r:id="rId2"/>
    <p:sldId id="830" r:id="rId3"/>
    <p:sldId id="831" r:id="rId4"/>
    <p:sldId id="836" r:id="rId5"/>
    <p:sldId id="832" r:id="rId6"/>
    <p:sldId id="834" r:id="rId7"/>
    <p:sldId id="862" r:id="rId8"/>
    <p:sldId id="864" r:id="rId9"/>
    <p:sldId id="865" r:id="rId10"/>
    <p:sldId id="866" r:id="rId11"/>
    <p:sldId id="867" r:id="rId12"/>
    <p:sldId id="863" r:id="rId13"/>
    <p:sldId id="835" r:id="rId14"/>
    <p:sldId id="838" r:id="rId15"/>
    <p:sldId id="837" r:id="rId16"/>
    <p:sldId id="840" r:id="rId17"/>
    <p:sldId id="839" r:id="rId18"/>
    <p:sldId id="841" r:id="rId19"/>
    <p:sldId id="842" r:id="rId20"/>
    <p:sldId id="847" r:id="rId21"/>
    <p:sldId id="846" r:id="rId22"/>
    <p:sldId id="843" r:id="rId23"/>
    <p:sldId id="844" r:id="rId24"/>
    <p:sldId id="848" r:id="rId25"/>
    <p:sldId id="850" r:id="rId26"/>
    <p:sldId id="852" r:id="rId27"/>
    <p:sldId id="853" r:id="rId28"/>
    <p:sldId id="854" r:id="rId29"/>
    <p:sldId id="855" r:id="rId30"/>
    <p:sldId id="856" r:id="rId31"/>
    <p:sldId id="857" r:id="rId32"/>
    <p:sldId id="858" r:id="rId33"/>
    <p:sldId id="859" r:id="rId34"/>
    <p:sldId id="860" r:id="rId35"/>
    <p:sldId id="861" r:id="rId36"/>
    <p:sldId id="781" r:id="rId3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29" userDrawn="1">
          <p15:clr>
            <a:srgbClr val="A4A3A4"/>
          </p15:clr>
        </p15:guide>
        <p15:guide id="3" pos="527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2D2"/>
    <a:srgbClr val="F89387"/>
    <a:srgbClr val="D0BCAE"/>
    <a:srgbClr val="8FCFB6"/>
    <a:srgbClr val="E0A71A"/>
    <a:srgbClr val="775A0E"/>
    <a:srgbClr val="FF7979"/>
    <a:srgbClr val="FCD8D4"/>
    <a:srgbClr val="E1F2CE"/>
    <a:srgbClr val="FDF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8" autoAdjust="0"/>
    <p:restoredTop sz="88222" autoAdjust="0"/>
  </p:normalViewPr>
  <p:slideViewPr>
    <p:cSldViewPr snapToGrid="0" snapToObjects="1">
      <p:cViewPr varScale="1">
        <p:scale>
          <a:sx n="120" d="100"/>
          <a:sy n="120" d="100"/>
        </p:scale>
        <p:origin x="3216" y="176"/>
      </p:cViewPr>
      <p:guideLst>
        <p:guide orient="horz" pos="8112"/>
        <p:guide pos="14829"/>
        <p:guide pos="527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56CB0-EFFD-B44F-9DA9-D4C9EB4D971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BAF7E-34ED-4E4C-9FDB-75CE3AFBEE53}">
      <dgm:prSet phldrT="[Text]"/>
      <dgm:spPr/>
      <dgm:t>
        <a:bodyPr/>
        <a:lstStyle/>
        <a:p>
          <a:r>
            <a:rPr lang="en-US" dirty="0"/>
            <a:t>Knowing the NORMAL balance of an account would help us identify errors</a:t>
          </a:r>
        </a:p>
      </dgm:t>
    </dgm:pt>
    <dgm:pt modelId="{08FDB8FB-AE75-C34E-B2F0-B8D71E6DC2F8}" type="parTrans" cxnId="{D4B03FFC-311A-3747-804A-3ADF90841CAF}">
      <dgm:prSet/>
      <dgm:spPr/>
      <dgm:t>
        <a:bodyPr/>
        <a:lstStyle/>
        <a:p>
          <a:endParaRPr lang="en-US"/>
        </a:p>
      </dgm:t>
    </dgm:pt>
    <dgm:pt modelId="{5189B5FF-05BC-4D44-9D31-CBAAB83C4098}" type="sibTrans" cxnId="{D4B03FFC-311A-3747-804A-3ADF90841CAF}">
      <dgm:prSet/>
      <dgm:spPr/>
      <dgm:t>
        <a:bodyPr/>
        <a:lstStyle/>
        <a:p>
          <a:endParaRPr lang="en-US"/>
        </a:p>
      </dgm:t>
    </dgm:pt>
    <dgm:pt modelId="{DD44FFDA-7EF8-C14B-99BC-8BA5AC16F165}">
      <dgm:prSet phldrT="[Text]"/>
      <dgm:spPr/>
      <dgm:t>
        <a:bodyPr/>
        <a:lstStyle/>
        <a:p>
          <a:r>
            <a:rPr lang="en-US" dirty="0"/>
            <a:t>Credit balance in an asset account such as Land?</a:t>
          </a:r>
        </a:p>
      </dgm:t>
    </dgm:pt>
    <dgm:pt modelId="{4B6A2345-4105-2F48-B048-E1E0F31CC607}" type="parTrans" cxnId="{EA82AD6F-C060-9A47-9949-C65D701969CB}">
      <dgm:prSet/>
      <dgm:spPr/>
      <dgm:t>
        <a:bodyPr/>
        <a:lstStyle/>
        <a:p>
          <a:endParaRPr lang="en-US"/>
        </a:p>
      </dgm:t>
    </dgm:pt>
    <dgm:pt modelId="{F700B843-B0AC-0845-BBEC-B71E0851917E}" type="sibTrans" cxnId="{EA82AD6F-C060-9A47-9949-C65D701969CB}">
      <dgm:prSet/>
      <dgm:spPr/>
      <dgm:t>
        <a:bodyPr/>
        <a:lstStyle/>
        <a:p>
          <a:endParaRPr lang="en-US"/>
        </a:p>
      </dgm:t>
    </dgm:pt>
    <dgm:pt modelId="{6FC281D5-6A85-EB4B-8526-F86F666C5B52}">
      <dgm:prSet phldrT="[Text]"/>
      <dgm:spPr/>
      <dgm:t>
        <a:bodyPr/>
        <a:lstStyle/>
        <a:p>
          <a:r>
            <a:rPr lang="en-US" dirty="0"/>
            <a:t>Debit balance in a liability account such as Salaries and Wages Payable? </a:t>
          </a:r>
        </a:p>
      </dgm:t>
    </dgm:pt>
    <dgm:pt modelId="{D1A115D6-0789-7D42-BEFD-483C73B09D5F}" type="parTrans" cxnId="{A1ECC816-A259-5D4A-BA3D-243F67A1C9CA}">
      <dgm:prSet/>
      <dgm:spPr/>
      <dgm:t>
        <a:bodyPr/>
        <a:lstStyle/>
        <a:p>
          <a:endParaRPr lang="en-US"/>
        </a:p>
      </dgm:t>
    </dgm:pt>
    <dgm:pt modelId="{3553429C-2198-5E4A-81E2-EA160F5122BB}" type="sibTrans" cxnId="{A1ECC816-A259-5D4A-BA3D-243F67A1C9CA}">
      <dgm:prSet/>
      <dgm:spPr/>
      <dgm:t>
        <a:bodyPr/>
        <a:lstStyle/>
        <a:p>
          <a:endParaRPr lang="en-US"/>
        </a:p>
      </dgm:t>
    </dgm:pt>
    <dgm:pt modelId="{A3E47966-7FD3-DA4B-97D4-D2CFEF2F73DA}">
      <dgm:prSet phldrT="[Text]"/>
      <dgm:spPr/>
      <dgm:t>
        <a:bodyPr/>
        <a:lstStyle/>
        <a:p>
          <a:r>
            <a:rPr lang="en-US" dirty="0"/>
            <a:t>Credit balance for Cash account?</a:t>
          </a:r>
        </a:p>
      </dgm:t>
    </dgm:pt>
    <dgm:pt modelId="{8FFBE9CE-8CE8-854A-BD4C-CA93BCC6FFAD}" type="parTrans" cxnId="{FB73991F-5435-9D4F-B442-D381B1684C4B}">
      <dgm:prSet/>
      <dgm:spPr/>
      <dgm:t>
        <a:bodyPr/>
        <a:lstStyle/>
        <a:p>
          <a:endParaRPr lang="en-US"/>
        </a:p>
      </dgm:t>
    </dgm:pt>
    <dgm:pt modelId="{823ABB74-965B-0E47-8E53-5E6D4F4AFA20}" type="sibTrans" cxnId="{FB73991F-5435-9D4F-B442-D381B1684C4B}">
      <dgm:prSet/>
      <dgm:spPr/>
      <dgm:t>
        <a:bodyPr/>
        <a:lstStyle/>
        <a:p>
          <a:endParaRPr lang="en-US"/>
        </a:p>
      </dgm:t>
    </dgm:pt>
    <dgm:pt modelId="{AC3D042A-F09D-254A-BF12-8C5A2A03100C}" type="pres">
      <dgm:prSet presAssocID="{34E56CB0-EFFD-B44F-9DA9-D4C9EB4D971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C0E3A7-4453-684D-8999-9583CE07FE25}" type="pres">
      <dgm:prSet presAssocID="{242BAF7E-34ED-4E4C-9FDB-75CE3AFBEE53}" presName="hierRoot1" presStyleCnt="0">
        <dgm:presLayoutVars>
          <dgm:hierBranch val="init"/>
        </dgm:presLayoutVars>
      </dgm:prSet>
      <dgm:spPr/>
    </dgm:pt>
    <dgm:pt modelId="{6DAF5E74-2948-CD4C-9A77-6B7D7ABD36F9}" type="pres">
      <dgm:prSet presAssocID="{242BAF7E-34ED-4E4C-9FDB-75CE3AFBEE53}" presName="rootComposite1" presStyleCnt="0"/>
      <dgm:spPr/>
    </dgm:pt>
    <dgm:pt modelId="{086D1632-11E5-0B4C-8562-E4133B29B4B5}" type="pres">
      <dgm:prSet presAssocID="{242BAF7E-34ED-4E4C-9FDB-75CE3AFBEE53}" presName="rootText1" presStyleLbl="node0" presStyleIdx="0" presStyleCnt="1">
        <dgm:presLayoutVars>
          <dgm:chPref val="3"/>
        </dgm:presLayoutVars>
      </dgm:prSet>
      <dgm:spPr/>
    </dgm:pt>
    <dgm:pt modelId="{D6CF469F-0308-3843-8767-D40499290B97}" type="pres">
      <dgm:prSet presAssocID="{242BAF7E-34ED-4E4C-9FDB-75CE3AFBEE53}" presName="rootConnector1" presStyleLbl="node1" presStyleIdx="0" presStyleCnt="0"/>
      <dgm:spPr/>
    </dgm:pt>
    <dgm:pt modelId="{21ED2CFC-A204-E343-8B39-68702456C8BC}" type="pres">
      <dgm:prSet presAssocID="{242BAF7E-34ED-4E4C-9FDB-75CE3AFBEE53}" presName="hierChild2" presStyleCnt="0"/>
      <dgm:spPr/>
    </dgm:pt>
    <dgm:pt modelId="{BFC85FF8-D48C-7A49-9800-4DAF35041123}" type="pres">
      <dgm:prSet presAssocID="{4B6A2345-4105-2F48-B048-E1E0F31CC607}" presName="Name64" presStyleLbl="parChTrans1D2" presStyleIdx="0" presStyleCnt="3"/>
      <dgm:spPr/>
    </dgm:pt>
    <dgm:pt modelId="{FDAF6C54-8286-2248-BA7C-5180A68CE30E}" type="pres">
      <dgm:prSet presAssocID="{DD44FFDA-7EF8-C14B-99BC-8BA5AC16F165}" presName="hierRoot2" presStyleCnt="0">
        <dgm:presLayoutVars>
          <dgm:hierBranch val="init"/>
        </dgm:presLayoutVars>
      </dgm:prSet>
      <dgm:spPr/>
    </dgm:pt>
    <dgm:pt modelId="{B2D71241-AE80-8543-9250-27054D7862D8}" type="pres">
      <dgm:prSet presAssocID="{DD44FFDA-7EF8-C14B-99BC-8BA5AC16F165}" presName="rootComposite" presStyleCnt="0"/>
      <dgm:spPr/>
    </dgm:pt>
    <dgm:pt modelId="{63FEAB23-7D4E-F04C-97F9-AD0EFB3AF945}" type="pres">
      <dgm:prSet presAssocID="{DD44FFDA-7EF8-C14B-99BC-8BA5AC16F165}" presName="rootText" presStyleLbl="node2" presStyleIdx="0" presStyleCnt="3">
        <dgm:presLayoutVars>
          <dgm:chPref val="3"/>
        </dgm:presLayoutVars>
      </dgm:prSet>
      <dgm:spPr/>
    </dgm:pt>
    <dgm:pt modelId="{3BAD5BF8-014A-AE44-9672-B563ADC26493}" type="pres">
      <dgm:prSet presAssocID="{DD44FFDA-7EF8-C14B-99BC-8BA5AC16F165}" presName="rootConnector" presStyleLbl="node2" presStyleIdx="0" presStyleCnt="3"/>
      <dgm:spPr/>
    </dgm:pt>
    <dgm:pt modelId="{7DAB1AD2-280A-D84F-927C-3AC7EF3BBFD2}" type="pres">
      <dgm:prSet presAssocID="{DD44FFDA-7EF8-C14B-99BC-8BA5AC16F165}" presName="hierChild4" presStyleCnt="0"/>
      <dgm:spPr/>
    </dgm:pt>
    <dgm:pt modelId="{A40E161C-5D0F-7740-937E-ABE7D04BE7FF}" type="pres">
      <dgm:prSet presAssocID="{DD44FFDA-7EF8-C14B-99BC-8BA5AC16F165}" presName="hierChild5" presStyleCnt="0"/>
      <dgm:spPr/>
    </dgm:pt>
    <dgm:pt modelId="{F3C05657-7FB0-114A-A791-644FC62F2F48}" type="pres">
      <dgm:prSet presAssocID="{D1A115D6-0789-7D42-BEFD-483C73B09D5F}" presName="Name64" presStyleLbl="parChTrans1D2" presStyleIdx="1" presStyleCnt="3"/>
      <dgm:spPr/>
    </dgm:pt>
    <dgm:pt modelId="{7EE48E6A-16DB-8546-88E7-3D77FFE6FCA2}" type="pres">
      <dgm:prSet presAssocID="{6FC281D5-6A85-EB4B-8526-F86F666C5B52}" presName="hierRoot2" presStyleCnt="0">
        <dgm:presLayoutVars>
          <dgm:hierBranch val="init"/>
        </dgm:presLayoutVars>
      </dgm:prSet>
      <dgm:spPr/>
    </dgm:pt>
    <dgm:pt modelId="{D1B43097-62E8-F045-9F29-9A660DF686A8}" type="pres">
      <dgm:prSet presAssocID="{6FC281D5-6A85-EB4B-8526-F86F666C5B52}" presName="rootComposite" presStyleCnt="0"/>
      <dgm:spPr/>
    </dgm:pt>
    <dgm:pt modelId="{B6B23A0C-73BB-CF4A-B33D-89AA6BA64507}" type="pres">
      <dgm:prSet presAssocID="{6FC281D5-6A85-EB4B-8526-F86F666C5B52}" presName="rootText" presStyleLbl="node2" presStyleIdx="1" presStyleCnt="3">
        <dgm:presLayoutVars>
          <dgm:chPref val="3"/>
        </dgm:presLayoutVars>
      </dgm:prSet>
      <dgm:spPr/>
    </dgm:pt>
    <dgm:pt modelId="{A1E23653-8CF8-D54C-9BE2-26D4865997F5}" type="pres">
      <dgm:prSet presAssocID="{6FC281D5-6A85-EB4B-8526-F86F666C5B52}" presName="rootConnector" presStyleLbl="node2" presStyleIdx="1" presStyleCnt="3"/>
      <dgm:spPr/>
    </dgm:pt>
    <dgm:pt modelId="{891855FA-89D2-2645-8B59-E515E5E78F70}" type="pres">
      <dgm:prSet presAssocID="{6FC281D5-6A85-EB4B-8526-F86F666C5B52}" presName="hierChild4" presStyleCnt="0"/>
      <dgm:spPr/>
    </dgm:pt>
    <dgm:pt modelId="{F1B744AE-3141-AF42-BA20-712080C15294}" type="pres">
      <dgm:prSet presAssocID="{6FC281D5-6A85-EB4B-8526-F86F666C5B52}" presName="hierChild5" presStyleCnt="0"/>
      <dgm:spPr/>
    </dgm:pt>
    <dgm:pt modelId="{97D1EE1B-6096-B14F-B8E8-4103B5E1BECE}" type="pres">
      <dgm:prSet presAssocID="{8FFBE9CE-8CE8-854A-BD4C-CA93BCC6FFAD}" presName="Name64" presStyleLbl="parChTrans1D2" presStyleIdx="2" presStyleCnt="3"/>
      <dgm:spPr/>
    </dgm:pt>
    <dgm:pt modelId="{4702236B-A4A7-0B49-829F-29483A8DB9EA}" type="pres">
      <dgm:prSet presAssocID="{A3E47966-7FD3-DA4B-97D4-D2CFEF2F73DA}" presName="hierRoot2" presStyleCnt="0">
        <dgm:presLayoutVars>
          <dgm:hierBranch val="init"/>
        </dgm:presLayoutVars>
      </dgm:prSet>
      <dgm:spPr/>
    </dgm:pt>
    <dgm:pt modelId="{13C6E50D-398F-8340-830D-2A39E6278FB8}" type="pres">
      <dgm:prSet presAssocID="{A3E47966-7FD3-DA4B-97D4-D2CFEF2F73DA}" presName="rootComposite" presStyleCnt="0"/>
      <dgm:spPr/>
    </dgm:pt>
    <dgm:pt modelId="{9DD2851E-FAE6-C344-8009-3013ECA3F05F}" type="pres">
      <dgm:prSet presAssocID="{A3E47966-7FD3-DA4B-97D4-D2CFEF2F73DA}" presName="rootText" presStyleLbl="node2" presStyleIdx="2" presStyleCnt="3">
        <dgm:presLayoutVars>
          <dgm:chPref val="3"/>
        </dgm:presLayoutVars>
      </dgm:prSet>
      <dgm:spPr/>
    </dgm:pt>
    <dgm:pt modelId="{157EDBE9-B2A2-7649-A2AC-13520864EED4}" type="pres">
      <dgm:prSet presAssocID="{A3E47966-7FD3-DA4B-97D4-D2CFEF2F73DA}" presName="rootConnector" presStyleLbl="node2" presStyleIdx="2" presStyleCnt="3"/>
      <dgm:spPr/>
    </dgm:pt>
    <dgm:pt modelId="{E5E32561-9744-D24D-9865-9A5464E64B55}" type="pres">
      <dgm:prSet presAssocID="{A3E47966-7FD3-DA4B-97D4-D2CFEF2F73DA}" presName="hierChild4" presStyleCnt="0"/>
      <dgm:spPr/>
    </dgm:pt>
    <dgm:pt modelId="{E43CF66C-9284-BD40-9D71-C7BD6A8240FB}" type="pres">
      <dgm:prSet presAssocID="{A3E47966-7FD3-DA4B-97D4-D2CFEF2F73DA}" presName="hierChild5" presStyleCnt="0"/>
      <dgm:spPr/>
    </dgm:pt>
    <dgm:pt modelId="{3EFA28CF-E9EA-2C46-9678-800E43A2DBAE}" type="pres">
      <dgm:prSet presAssocID="{242BAF7E-34ED-4E4C-9FDB-75CE3AFBEE53}" presName="hierChild3" presStyleCnt="0"/>
      <dgm:spPr/>
    </dgm:pt>
  </dgm:ptLst>
  <dgm:cxnLst>
    <dgm:cxn modelId="{A1ECC816-A259-5D4A-BA3D-243F67A1C9CA}" srcId="{242BAF7E-34ED-4E4C-9FDB-75CE3AFBEE53}" destId="{6FC281D5-6A85-EB4B-8526-F86F666C5B52}" srcOrd="1" destOrd="0" parTransId="{D1A115D6-0789-7D42-BEFD-483C73B09D5F}" sibTransId="{3553429C-2198-5E4A-81E2-EA160F5122BB}"/>
    <dgm:cxn modelId="{FB73991F-5435-9D4F-B442-D381B1684C4B}" srcId="{242BAF7E-34ED-4E4C-9FDB-75CE3AFBEE53}" destId="{A3E47966-7FD3-DA4B-97D4-D2CFEF2F73DA}" srcOrd="2" destOrd="0" parTransId="{8FFBE9CE-8CE8-854A-BD4C-CA93BCC6FFAD}" sibTransId="{823ABB74-965B-0E47-8E53-5E6D4F4AFA20}"/>
    <dgm:cxn modelId="{14B2A72E-78DA-5148-B126-3884140509A0}" type="presOf" srcId="{DD44FFDA-7EF8-C14B-99BC-8BA5AC16F165}" destId="{63FEAB23-7D4E-F04C-97F9-AD0EFB3AF945}" srcOrd="0" destOrd="0" presId="urn:microsoft.com/office/officeart/2009/3/layout/HorizontalOrganizationChart"/>
    <dgm:cxn modelId="{39E42D42-5CD4-C24C-9B37-9B2C637F3A37}" type="presOf" srcId="{DD44FFDA-7EF8-C14B-99BC-8BA5AC16F165}" destId="{3BAD5BF8-014A-AE44-9672-B563ADC26493}" srcOrd="1" destOrd="0" presId="urn:microsoft.com/office/officeart/2009/3/layout/HorizontalOrganizationChart"/>
    <dgm:cxn modelId="{EA82AD6F-C060-9A47-9949-C65D701969CB}" srcId="{242BAF7E-34ED-4E4C-9FDB-75CE3AFBEE53}" destId="{DD44FFDA-7EF8-C14B-99BC-8BA5AC16F165}" srcOrd="0" destOrd="0" parTransId="{4B6A2345-4105-2F48-B048-E1E0F31CC607}" sibTransId="{F700B843-B0AC-0845-BBEC-B71E0851917E}"/>
    <dgm:cxn modelId="{AC080390-4821-F448-B2F9-88BD42DD456C}" type="presOf" srcId="{4B6A2345-4105-2F48-B048-E1E0F31CC607}" destId="{BFC85FF8-D48C-7A49-9800-4DAF35041123}" srcOrd="0" destOrd="0" presId="urn:microsoft.com/office/officeart/2009/3/layout/HorizontalOrganizationChart"/>
    <dgm:cxn modelId="{351F75B9-7FDC-724B-9D5D-BEB25B1A51A8}" type="presOf" srcId="{8FFBE9CE-8CE8-854A-BD4C-CA93BCC6FFAD}" destId="{97D1EE1B-6096-B14F-B8E8-4103B5E1BECE}" srcOrd="0" destOrd="0" presId="urn:microsoft.com/office/officeart/2009/3/layout/HorizontalOrganizationChart"/>
    <dgm:cxn modelId="{A93CD4BF-E9F2-C84D-9F0C-0AF1F17C0C9B}" type="presOf" srcId="{242BAF7E-34ED-4E4C-9FDB-75CE3AFBEE53}" destId="{086D1632-11E5-0B4C-8562-E4133B29B4B5}" srcOrd="0" destOrd="0" presId="urn:microsoft.com/office/officeart/2009/3/layout/HorizontalOrganizationChart"/>
    <dgm:cxn modelId="{DFD29AC2-1C73-FE42-824C-ADF64BC15C74}" type="presOf" srcId="{34E56CB0-EFFD-B44F-9DA9-D4C9EB4D9710}" destId="{AC3D042A-F09D-254A-BF12-8C5A2A03100C}" srcOrd="0" destOrd="0" presId="urn:microsoft.com/office/officeart/2009/3/layout/HorizontalOrganizationChart"/>
    <dgm:cxn modelId="{FEB604C4-6825-634F-8227-B22D58A45348}" type="presOf" srcId="{D1A115D6-0789-7D42-BEFD-483C73B09D5F}" destId="{F3C05657-7FB0-114A-A791-644FC62F2F48}" srcOrd="0" destOrd="0" presId="urn:microsoft.com/office/officeart/2009/3/layout/HorizontalOrganizationChart"/>
    <dgm:cxn modelId="{2CF1A3C4-3E75-1A43-A365-073058D03FFC}" type="presOf" srcId="{6FC281D5-6A85-EB4B-8526-F86F666C5B52}" destId="{A1E23653-8CF8-D54C-9BE2-26D4865997F5}" srcOrd="1" destOrd="0" presId="urn:microsoft.com/office/officeart/2009/3/layout/HorizontalOrganizationChart"/>
    <dgm:cxn modelId="{6E83F9D0-B93C-EC4A-A92F-F709333309C5}" type="presOf" srcId="{6FC281D5-6A85-EB4B-8526-F86F666C5B52}" destId="{B6B23A0C-73BB-CF4A-B33D-89AA6BA64507}" srcOrd="0" destOrd="0" presId="urn:microsoft.com/office/officeart/2009/3/layout/HorizontalOrganizationChart"/>
    <dgm:cxn modelId="{6CB283D8-B958-4F43-9729-F853E3268473}" type="presOf" srcId="{242BAF7E-34ED-4E4C-9FDB-75CE3AFBEE53}" destId="{D6CF469F-0308-3843-8767-D40499290B97}" srcOrd="1" destOrd="0" presId="urn:microsoft.com/office/officeart/2009/3/layout/HorizontalOrganizationChart"/>
    <dgm:cxn modelId="{7D1FE9EB-F849-E745-B68B-C18F09F13B22}" type="presOf" srcId="{A3E47966-7FD3-DA4B-97D4-D2CFEF2F73DA}" destId="{157EDBE9-B2A2-7649-A2AC-13520864EED4}" srcOrd="1" destOrd="0" presId="urn:microsoft.com/office/officeart/2009/3/layout/HorizontalOrganizationChart"/>
    <dgm:cxn modelId="{788E27EF-8494-6D40-95D7-10DD080716DB}" type="presOf" srcId="{A3E47966-7FD3-DA4B-97D4-D2CFEF2F73DA}" destId="{9DD2851E-FAE6-C344-8009-3013ECA3F05F}" srcOrd="0" destOrd="0" presId="urn:microsoft.com/office/officeart/2009/3/layout/HorizontalOrganizationChart"/>
    <dgm:cxn modelId="{D4B03FFC-311A-3747-804A-3ADF90841CAF}" srcId="{34E56CB0-EFFD-B44F-9DA9-D4C9EB4D9710}" destId="{242BAF7E-34ED-4E4C-9FDB-75CE3AFBEE53}" srcOrd="0" destOrd="0" parTransId="{08FDB8FB-AE75-C34E-B2F0-B8D71E6DC2F8}" sibTransId="{5189B5FF-05BC-4D44-9D31-CBAAB83C4098}"/>
    <dgm:cxn modelId="{5842C9F9-B97C-CC43-BE6A-579C38198875}" type="presParOf" srcId="{AC3D042A-F09D-254A-BF12-8C5A2A03100C}" destId="{C7C0E3A7-4453-684D-8999-9583CE07FE25}" srcOrd="0" destOrd="0" presId="urn:microsoft.com/office/officeart/2009/3/layout/HorizontalOrganizationChart"/>
    <dgm:cxn modelId="{515E67A9-5773-6F4E-ABD1-D68EAB40D0D2}" type="presParOf" srcId="{C7C0E3A7-4453-684D-8999-9583CE07FE25}" destId="{6DAF5E74-2948-CD4C-9A77-6B7D7ABD36F9}" srcOrd="0" destOrd="0" presId="urn:microsoft.com/office/officeart/2009/3/layout/HorizontalOrganizationChart"/>
    <dgm:cxn modelId="{C61407FD-D5DE-0C4B-B000-1932F8D9BE0C}" type="presParOf" srcId="{6DAF5E74-2948-CD4C-9A77-6B7D7ABD36F9}" destId="{086D1632-11E5-0B4C-8562-E4133B29B4B5}" srcOrd="0" destOrd="0" presId="urn:microsoft.com/office/officeart/2009/3/layout/HorizontalOrganizationChart"/>
    <dgm:cxn modelId="{C7ADF4C2-B4F2-3A4F-9126-5D9B2372CC2C}" type="presParOf" srcId="{6DAF5E74-2948-CD4C-9A77-6B7D7ABD36F9}" destId="{D6CF469F-0308-3843-8767-D40499290B97}" srcOrd="1" destOrd="0" presId="urn:microsoft.com/office/officeart/2009/3/layout/HorizontalOrganizationChart"/>
    <dgm:cxn modelId="{E4E627E5-8310-D443-A6BF-DB3252B2D048}" type="presParOf" srcId="{C7C0E3A7-4453-684D-8999-9583CE07FE25}" destId="{21ED2CFC-A204-E343-8B39-68702456C8BC}" srcOrd="1" destOrd="0" presId="urn:microsoft.com/office/officeart/2009/3/layout/HorizontalOrganizationChart"/>
    <dgm:cxn modelId="{EBE128D0-E005-7942-BACE-CBEA52298070}" type="presParOf" srcId="{21ED2CFC-A204-E343-8B39-68702456C8BC}" destId="{BFC85FF8-D48C-7A49-9800-4DAF35041123}" srcOrd="0" destOrd="0" presId="urn:microsoft.com/office/officeart/2009/3/layout/HorizontalOrganizationChart"/>
    <dgm:cxn modelId="{3FF7CB0E-7505-0E4C-850E-E73D28C1EB01}" type="presParOf" srcId="{21ED2CFC-A204-E343-8B39-68702456C8BC}" destId="{FDAF6C54-8286-2248-BA7C-5180A68CE30E}" srcOrd="1" destOrd="0" presId="urn:microsoft.com/office/officeart/2009/3/layout/HorizontalOrganizationChart"/>
    <dgm:cxn modelId="{56B5D39F-2ED8-2843-B1CD-7C2FB809C3EB}" type="presParOf" srcId="{FDAF6C54-8286-2248-BA7C-5180A68CE30E}" destId="{B2D71241-AE80-8543-9250-27054D7862D8}" srcOrd="0" destOrd="0" presId="urn:microsoft.com/office/officeart/2009/3/layout/HorizontalOrganizationChart"/>
    <dgm:cxn modelId="{4B753456-663A-224C-A2C2-106120EEB8A9}" type="presParOf" srcId="{B2D71241-AE80-8543-9250-27054D7862D8}" destId="{63FEAB23-7D4E-F04C-97F9-AD0EFB3AF945}" srcOrd="0" destOrd="0" presId="urn:microsoft.com/office/officeart/2009/3/layout/HorizontalOrganizationChart"/>
    <dgm:cxn modelId="{97A77784-8417-3C41-8D4A-D8705D2CA4CF}" type="presParOf" srcId="{B2D71241-AE80-8543-9250-27054D7862D8}" destId="{3BAD5BF8-014A-AE44-9672-B563ADC26493}" srcOrd="1" destOrd="0" presId="urn:microsoft.com/office/officeart/2009/3/layout/HorizontalOrganizationChart"/>
    <dgm:cxn modelId="{E4294C2B-39F1-344B-8202-69B9D3AD22DC}" type="presParOf" srcId="{FDAF6C54-8286-2248-BA7C-5180A68CE30E}" destId="{7DAB1AD2-280A-D84F-927C-3AC7EF3BBFD2}" srcOrd="1" destOrd="0" presId="urn:microsoft.com/office/officeart/2009/3/layout/HorizontalOrganizationChart"/>
    <dgm:cxn modelId="{D7223A40-8F37-1647-A339-7225921EACB9}" type="presParOf" srcId="{FDAF6C54-8286-2248-BA7C-5180A68CE30E}" destId="{A40E161C-5D0F-7740-937E-ABE7D04BE7FF}" srcOrd="2" destOrd="0" presId="urn:microsoft.com/office/officeart/2009/3/layout/HorizontalOrganizationChart"/>
    <dgm:cxn modelId="{4ECE44E7-CE6F-574B-9DCA-55ED9F6E6049}" type="presParOf" srcId="{21ED2CFC-A204-E343-8B39-68702456C8BC}" destId="{F3C05657-7FB0-114A-A791-644FC62F2F48}" srcOrd="2" destOrd="0" presId="urn:microsoft.com/office/officeart/2009/3/layout/HorizontalOrganizationChart"/>
    <dgm:cxn modelId="{526BA83D-B4FF-F34B-B312-A18741AD7C99}" type="presParOf" srcId="{21ED2CFC-A204-E343-8B39-68702456C8BC}" destId="{7EE48E6A-16DB-8546-88E7-3D77FFE6FCA2}" srcOrd="3" destOrd="0" presId="urn:microsoft.com/office/officeart/2009/3/layout/HorizontalOrganizationChart"/>
    <dgm:cxn modelId="{B08C23A9-9E1F-1848-8386-743E23D628F5}" type="presParOf" srcId="{7EE48E6A-16DB-8546-88E7-3D77FFE6FCA2}" destId="{D1B43097-62E8-F045-9F29-9A660DF686A8}" srcOrd="0" destOrd="0" presId="urn:microsoft.com/office/officeart/2009/3/layout/HorizontalOrganizationChart"/>
    <dgm:cxn modelId="{109935B1-EB75-6E4C-AD19-ADC081BFB915}" type="presParOf" srcId="{D1B43097-62E8-F045-9F29-9A660DF686A8}" destId="{B6B23A0C-73BB-CF4A-B33D-89AA6BA64507}" srcOrd="0" destOrd="0" presId="urn:microsoft.com/office/officeart/2009/3/layout/HorizontalOrganizationChart"/>
    <dgm:cxn modelId="{9405FC6B-6EC7-1849-A58C-0FF2004EE067}" type="presParOf" srcId="{D1B43097-62E8-F045-9F29-9A660DF686A8}" destId="{A1E23653-8CF8-D54C-9BE2-26D4865997F5}" srcOrd="1" destOrd="0" presId="urn:microsoft.com/office/officeart/2009/3/layout/HorizontalOrganizationChart"/>
    <dgm:cxn modelId="{1482154C-62B2-1943-BB40-EE27E4A17C40}" type="presParOf" srcId="{7EE48E6A-16DB-8546-88E7-3D77FFE6FCA2}" destId="{891855FA-89D2-2645-8B59-E515E5E78F70}" srcOrd="1" destOrd="0" presId="urn:microsoft.com/office/officeart/2009/3/layout/HorizontalOrganizationChart"/>
    <dgm:cxn modelId="{EC7F8CCC-649A-0945-8636-D9334341539B}" type="presParOf" srcId="{7EE48E6A-16DB-8546-88E7-3D77FFE6FCA2}" destId="{F1B744AE-3141-AF42-BA20-712080C15294}" srcOrd="2" destOrd="0" presId="urn:microsoft.com/office/officeart/2009/3/layout/HorizontalOrganizationChart"/>
    <dgm:cxn modelId="{FB06E069-A7E5-384F-93A1-7AB680CF9FB5}" type="presParOf" srcId="{21ED2CFC-A204-E343-8B39-68702456C8BC}" destId="{97D1EE1B-6096-B14F-B8E8-4103B5E1BECE}" srcOrd="4" destOrd="0" presId="urn:microsoft.com/office/officeart/2009/3/layout/HorizontalOrganizationChart"/>
    <dgm:cxn modelId="{8D7D4867-9463-854A-B266-7516E98E61BB}" type="presParOf" srcId="{21ED2CFC-A204-E343-8B39-68702456C8BC}" destId="{4702236B-A4A7-0B49-829F-29483A8DB9EA}" srcOrd="5" destOrd="0" presId="urn:microsoft.com/office/officeart/2009/3/layout/HorizontalOrganizationChart"/>
    <dgm:cxn modelId="{37CB0839-B19F-9E42-A4D6-8C2FF5F89200}" type="presParOf" srcId="{4702236B-A4A7-0B49-829F-29483A8DB9EA}" destId="{13C6E50D-398F-8340-830D-2A39E6278FB8}" srcOrd="0" destOrd="0" presId="urn:microsoft.com/office/officeart/2009/3/layout/HorizontalOrganizationChart"/>
    <dgm:cxn modelId="{0DA007AE-199A-4341-9F52-0DA32FC39787}" type="presParOf" srcId="{13C6E50D-398F-8340-830D-2A39E6278FB8}" destId="{9DD2851E-FAE6-C344-8009-3013ECA3F05F}" srcOrd="0" destOrd="0" presId="urn:microsoft.com/office/officeart/2009/3/layout/HorizontalOrganizationChart"/>
    <dgm:cxn modelId="{AC220D44-218C-6D41-BBB2-3E41179B9A37}" type="presParOf" srcId="{13C6E50D-398F-8340-830D-2A39E6278FB8}" destId="{157EDBE9-B2A2-7649-A2AC-13520864EED4}" srcOrd="1" destOrd="0" presId="urn:microsoft.com/office/officeart/2009/3/layout/HorizontalOrganizationChart"/>
    <dgm:cxn modelId="{3E2E9401-B8EB-E34E-8840-94112DEF2E47}" type="presParOf" srcId="{4702236B-A4A7-0B49-829F-29483A8DB9EA}" destId="{E5E32561-9744-D24D-9865-9A5464E64B55}" srcOrd="1" destOrd="0" presId="urn:microsoft.com/office/officeart/2009/3/layout/HorizontalOrganizationChart"/>
    <dgm:cxn modelId="{ACB39365-7783-D94E-A72F-E91EA2B222C1}" type="presParOf" srcId="{4702236B-A4A7-0B49-829F-29483A8DB9EA}" destId="{E43CF66C-9284-BD40-9D71-C7BD6A8240FB}" srcOrd="2" destOrd="0" presId="urn:microsoft.com/office/officeart/2009/3/layout/HorizontalOrganizationChart"/>
    <dgm:cxn modelId="{199BB17C-68C0-354A-BA36-D69EF59A07EB}" type="presParOf" srcId="{C7C0E3A7-4453-684D-8999-9583CE07FE25}" destId="{3EFA28CF-E9EA-2C46-9678-800E43A2DBA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1EE1B-6096-B14F-B8E8-4103B5E1BECE}">
      <dsp:nvSpPr>
        <dsp:cNvPr id="0" name=""/>
        <dsp:cNvSpPr/>
      </dsp:nvSpPr>
      <dsp:spPr>
        <a:xfrm>
          <a:off x="8665749" y="5007327"/>
          <a:ext cx="1718499" cy="3694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9249" y="0"/>
              </a:lnTo>
              <a:lnTo>
                <a:pt x="859249" y="3694774"/>
              </a:lnTo>
              <a:lnTo>
                <a:pt x="1718499" y="36947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05657-7FB0-114A-A791-644FC62F2F48}">
      <dsp:nvSpPr>
        <dsp:cNvPr id="0" name=""/>
        <dsp:cNvSpPr/>
      </dsp:nvSpPr>
      <dsp:spPr>
        <a:xfrm>
          <a:off x="8665749" y="4961607"/>
          <a:ext cx="171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1849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85FF8-D48C-7A49-9800-4DAF35041123}">
      <dsp:nvSpPr>
        <dsp:cNvPr id="0" name=""/>
        <dsp:cNvSpPr/>
      </dsp:nvSpPr>
      <dsp:spPr>
        <a:xfrm>
          <a:off x="8665749" y="1312553"/>
          <a:ext cx="1718499" cy="3694774"/>
        </a:xfrm>
        <a:custGeom>
          <a:avLst/>
          <a:gdLst/>
          <a:ahLst/>
          <a:cxnLst/>
          <a:rect l="0" t="0" r="0" b="0"/>
          <a:pathLst>
            <a:path>
              <a:moveTo>
                <a:pt x="0" y="3694774"/>
              </a:moveTo>
              <a:lnTo>
                <a:pt x="859249" y="3694774"/>
              </a:lnTo>
              <a:lnTo>
                <a:pt x="859249" y="0"/>
              </a:lnTo>
              <a:lnTo>
                <a:pt x="171849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D1632-11E5-0B4C-8562-E4133B29B4B5}">
      <dsp:nvSpPr>
        <dsp:cNvPr id="0" name=""/>
        <dsp:cNvSpPr/>
      </dsp:nvSpPr>
      <dsp:spPr>
        <a:xfrm>
          <a:off x="73251" y="3696971"/>
          <a:ext cx="8592498" cy="26207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Knowing the NORMAL balance of an account would help us identify errors</a:t>
          </a:r>
        </a:p>
      </dsp:txBody>
      <dsp:txXfrm>
        <a:off x="73251" y="3696971"/>
        <a:ext cx="8592498" cy="2620711"/>
      </dsp:txXfrm>
    </dsp:sp>
    <dsp:sp modelId="{63FEAB23-7D4E-F04C-97F9-AD0EFB3AF945}">
      <dsp:nvSpPr>
        <dsp:cNvPr id="0" name=""/>
        <dsp:cNvSpPr/>
      </dsp:nvSpPr>
      <dsp:spPr>
        <a:xfrm>
          <a:off x="10384249" y="2197"/>
          <a:ext cx="8592498" cy="26207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Credit balance in an asset account such as Land?</a:t>
          </a:r>
        </a:p>
      </dsp:txBody>
      <dsp:txXfrm>
        <a:off x="10384249" y="2197"/>
        <a:ext cx="8592498" cy="2620711"/>
      </dsp:txXfrm>
    </dsp:sp>
    <dsp:sp modelId="{B6B23A0C-73BB-CF4A-B33D-89AA6BA64507}">
      <dsp:nvSpPr>
        <dsp:cNvPr id="0" name=""/>
        <dsp:cNvSpPr/>
      </dsp:nvSpPr>
      <dsp:spPr>
        <a:xfrm>
          <a:off x="10384249" y="3696971"/>
          <a:ext cx="8592498" cy="26207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Debit balance in a liability account such as Salaries and Wages Payable? </a:t>
          </a:r>
        </a:p>
      </dsp:txBody>
      <dsp:txXfrm>
        <a:off x="10384249" y="3696971"/>
        <a:ext cx="8592498" cy="2620711"/>
      </dsp:txXfrm>
    </dsp:sp>
    <dsp:sp modelId="{9DD2851E-FAE6-C344-8009-3013ECA3F05F}">
      <dsp:nvSpPr>
        <dsp:cNvPr id="0" name=""/>
        <dsp:cNvSpPr/>
      </dsp:nvSpPr>
      <dsp:spPr>
        <a:xfrm>
          <a:off x="10384249" y="7391745"/>
          <a:ext cx="8592498" cy="26207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Credit balance for Cash account?</a:t>
          </a:r>
        </a:p>
      </dsp:txBody>
      <dsp:txXfrm>
        <a:off x="10384249" y="7391745"/>
        <a:ext cx="8592498" cy="2620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0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8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33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memory 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21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of the transaction.</a:t>
            </a:r>
          </a:p>
          <a:p>
            <a:r>
              <a:rPr lang="en-US" dirty="0"/>
              <a:t>Debit account title.</a:t>
            </a:r>
          </a:p>
          <a:p>
            <a:r>
              <a:rPr lang="en-US" dirty="0"/>
              <a:t>Credit account title.</a:t>
            </a:r>
          </a:p>
          <a:p>
            <a:r>
              <a:rPr lang="en-US" dirty="0"/>
              <a:t>Brief explanation of the transaction.</a:t>
            </a:r>
          </a:p>
          <a:p>
            <a:r>
              <a:rPr lang="en-US" dirty="0"/>
              <a:t>Reference column, which is left blank when the journal entry is made. This column is used later when the journal entries are transferred to the individual accounts.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8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standard format requires that all debits be listed before the credits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1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AsterLTStd"/>
              </a:rPr>
              <a:t>Key: Post to debit account–date, journal page number, and amount.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Enter debit account number in journal reference column.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Post to credit account–date, journal page number, and amount.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Enter credit account number in journal reference column.</a:t>
            </a:r>
          </a:p>
          <a:p>
            <a:pPr algn="l"/>
            <a:endParaRPr lang="en-US" sz="1800" b="0" i="0" u="none" strike="noStrike" baseline="0" dirty="0">
              <a:latin typeface="NewAsterLTStd"/>
            </a:endParaRPr>
          </a:p>
          <a:p>
            <a:pPr algn="l"/>
            <a:r>
              <a:rPr lang="en-US" altLang="zh-CN" sz="1800" b="0" i="0" u="none" strike="noStrike" baseline="0" dirty="0">
                <a:latin typeface="NewAsterLTStd"/>
              </a:rPr>
              <a:t>Example: Cash</a:t>
            </a:r>
          </a:p>
          <a:p>
            <a:pPr algn="l"/>
            <a:endParaRPr lang="en-US" altLang="zh-CN" sz="1800" b="0" i="0" u="none" strike="noStrike" baseline="0" dirty="0">
              <a:latin typeface="NewAsterLTStd"/>
            </a:endParaRPr>
          </a:p>
          <a:p>
            <a:pPr algn="l"/>
            <a:r>
              <a:rPr lang="en-US" altLang="zh-CN" sz="1800" b="0" i="0" u="none" strike="noStrike" baseline="0" dirty="0">
                <a:latin typeface="NewAsterLTStd"/>
              </a:rPr>
              <a:t>Example: Share capital-ordinary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14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AsterLTStd"/>
              </a:rPr>
              <a:t>Key: Post to debit account–date, journal page number, and amount.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Enter debit account number in journal reference column.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Post to credit account–date, journal page number, and amount.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Enter credit account number in journal reference column.</a:t>
            </a:r>
          </a:p>
          <a:p>
            <a:pPr algn="l"/>
            <a:endParaRPr lang="en-US" sz="1800" b="0" i="0" u="none" strike="noStrike" baseline="0" dirty="0">
              <a:latin typeface="NewAsterLTStd"/>
            </a:endParaRPr>
          </a:p>
          <a:p>
            <a:pPr algn="l"/>
            <a:r>
              <a:rPr lang="en-US" altLang="zh-CN" sz="1800" b="0" i="0" u="none" strike="noStrike" baseline="0" dirty="0">
                <a:latin typeface="NewAsterLTStd"/>
              </a:rPr>
              <a:t>Example: Cash</a:t>
            </a:r>
          </a:p>
          <a:p>
            <a:pPr algn="l"/>
            <a:endParaRPr lang="en-US" altLang="zh-CN" sz="1800" b="0" i="0" u="none" strike="noStrike" baseline="0" dirty="0">
              <a:latin typeface="NewAsterLTStd"/>
            </a:endParaRPr>
          </a:p>
          <a:p>
            <a:pPr algn="l"/>
            <a:r>
              <a:rPr lang="en-US" altLang="zh-CN" sz="1800" b="0" i="0" u="none" strike="noStrike" baseline="0" dirty="0">
                <a:latin typeface="NewAsterLTStd"/>
              </a:rPr>
              <a:t>Example: Share capital-ordinary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53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AsterLTStd"/>
              </a:rPr>
              <a:t>Key: Post to debit account–date, journal page number, and amount.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Enter debit account number in journal reference column.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Post to credit account–date, journal page number, and amount.</a:t>
            </a:r>
          </a:p>
          <a:p>
            <a:pPr algn="l"/>
            <a:r>
              <a:rPr lang="en-US" sz="1800" b="0" i="0" u="none" strike="noStrike" baseline="0" dirty="0">
                <a:latin typeface="NewAsterLTStd"/>
              </a:rPr>
              <a:t>Enter credit account number in journal reference column.</a:t>
            </a:r>
          </a:p>
          <a:p>
            <a:pPr algn="l"/>
            <a:endParaRPr lang="en-US" sz="1800" b="0" i="0" u="none" strike="noStrike" baseline="0" dirty="0">
              <a:latin typeface="NewAsterLTStd"/>
            </a:endParaRPr>
          </a:p>
          <a:p>
            <a:pPr algn="l"/>
            <a:r>
              <a:rPr lang="en-US" altLang="zh-CN" sz="1800" b="0" i="0" u="none" strike="noStrike" baseline="0" dirty="0">
                <a:latin typeface="NewAsterLTStd"/>
              </a:rPr>
              <a:t>Example: Cash</a:t>
            </a:r>
          </a:p>
          <a:p>
            <a:pPr algn="l"/>
            <a:endParaRPr lang="en-US" altLang="zh-CN" sz="1800" b="0" i="0" u="none" strike="noStrike" baseline="0" dirty="0">
              <a:latin typeface="NewAsterLTStd"/>
            </a:endParaRPr>
          </a:p>
          <a:p>
            <a:pPr algn="l"/>
            <a:r>
              <a:rPr lang="en-US" altLang="zh-CN" sz="1800" b="0" i="0" u="none" strike="noStrike" baseline="0" dirty="0">
                <a:latin typeface="NewAsterLTStd"/>
              </a:rPr>
              <a:t>Example: Share capital-ordinary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9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38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Numbering system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Usually starts with the statement of financial position accounts and follows with the income statement accounts.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07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03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2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8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0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50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07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48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3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5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1"/>
                </a:solidFill>
              </a:rPr>
              <a:t>Transactions x</a:t>
            </a:r>
            <a:r>
              <a:rPr lang="zh-CN" altLang="en-US" b="0" dirty="0">
                <a:solidFill>
                  <a:schemeClr val="accent1"/>
                </a:solidFill>
              </a:rPr>
              <a:t> </a:t>
            </a:r>
            <a:r>
              <a:rPr lang="en-US" b="0" dirty="0">
                <a:solidFill>
                  <a:schemeClr val="accent1"/>
                </a:solidFill>
              </a:rPr>
              <a:t>Accounts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03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STIX-Bold"/>
              </a:rPr>
              <a:t>General journal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59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0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9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01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3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73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Left-hand side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8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BCF80-70D9-4DC5-BD83-7395EA7B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" y="12941302"/>
            <a:ext cx="18834099" cy="774699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3CDD-3304-459D-8BC9-270AAEF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41301"/>
            <a:ext cx="5484971" cy="730250"/>
          </a:xfrm>
        </p:spPr>
        <p:txBody>
          <a:bodyPr/>
          <a:lstStyle>
            <a:lvl1pPr>
              <a:defRPr sz="3600"/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32EAD-F934-4312-912A-7501B648BFFA}"/>
              </a:ext>
            </a:extLst>
          </p:cNvPr>
          <p:cNvSpPr/>
          <p:nvPr userDrawn="1"/>
        </p:nvSpPr>
        <p:spPr>
          <a:xfrm>
            <a:off x="558802" y="406400"/>
            <a:ext cx="23214581" cy="1226185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15225-3F96-4D3C-9DE3-882D1D11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accent6"/>
                </a:solidFill>
                <a:latin typeface="Lato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9BA7B-9333-43E7-B9FC-FA1CFA184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>
            <a:lvl1pPr marL="857264" indent="-857264">
              <a:buFont typeface="Wingdings" panose="05000000000000000000" pitchFamily="2" charset="2"/>
              <a:buChar char="q"/>
              <a:defRPr sz="6000">
                <a:solidFill>
                  <a:schemeClr val="tx2"/>
                </a:solidFill>
              </a:defRPr>
            </a:lvl1pPr>
            <a:lvl2pPr marL="1599997" indent="-685811">
              <a:buFont typeface="Wingdings" panose="05000000000000000000" pitchFamily="2" charset="2"/>
              <a:buChar char="q"/>
              <a:defRPr sz="4800">
                <a:solidFill>
                  <a:schemeClr val="tx2"/>
                </a:solidFill>
              </a:defRPr>
            </a:lvl2pPr>
            <a:lvl3pPr marL="2399883" indent="-571509">
              <a:buFont typeface="Wingdings" panose="05000000000000000000" pitchFamily="2" charset="2"/>
              <a:buChar char="q"/>
              <a:defRPr sz="4000">
                <a:solidFill>
                  <a:schemeClr val="tx2"/>
                </a:solidFill>
              </a:defRPr>
            </a:lvl3pPr>
            <a:lvl4pPr marL="3314069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4pPr>
            <a:lvl5pPr marL="4228255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59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5068" y="3"/>
            <a:ext cx="13471948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2437701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097" y="3003794"/>
            <a:ext cx="4046314" cy="717214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5618" y="2726247"/>
            <a:ext cx="5486704" cy="72842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88900" y="2443095"/>
            <a:ext cx="11916073" cy="74950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6F027-0957-4913-981B-BDA37978D0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"/>
            <a:ext cx="24377650" cy="137158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1C0826-D186-47D4-B8BD-DAB7B25C0AFB}"/>
              </a:ext>
            </a:extLst>
          </p:cNvPr>
          <p:cNvGrpSpPr/>
          <p:nvPr userDrawn="1"/>
        </p:nvGrpSpPr>
        <p:grpSpPr>
          <a:xfrm>
            <a:off x="0" y="12922253"/>
            <a:ext cx="24377650" cy="793677"/>
            <a:chOff x="0" y="10911840"/>
            <a:chExt cx="24377650" cy="16459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2397F7-222A-43BA-9A27-934ABDEA2227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B0F8A-FACF-4950-ADC1-FC999C3F821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365ECB4D-F873-48E5-A106-00F07C56AB93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7BC871-AB91-4E23-AB47-B718C2A40CC1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chemeClr val="accent2"/>
            </a:solidFill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7E17C0D4-A4CC-4BE1-8B90-A647D42CCDBD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904A03-E12F-4C52-B7AA-9690A99512D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5" y="730253"/>
            <a:ext cx="21025723" cy="173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2768600"/>
            <a:ext cx="21025723" cy="958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8" y="12922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bg1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74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hf hdr="0" dt="0"/>
  <p:txStyles>
    <p:titleStyle>
      <a:lvl1pPr algn="l" defTabSz="182837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7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8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1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73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60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74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8027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213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400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586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8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7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747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93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119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30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49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47.pn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402894-EDBD-AE41-BB55-4A364972E68C}"/>
              </a:ext>
            </a:extLst>
          </p:cNvPr>
          <p:cNvGrpSpPr/>
          <p:nvPr/>
        </p:nvGrpSpPr>
        <p:grpSpPr>
          <a:xfrm>
            <a:off x="1538953" y="5272949"/>
            <a:ext cx="20777708" cy="6642694"/>
            <a:chOff x="5226049" y="2492483"/>
            <a:chExt cx="16159111" cy="6642694"/>
          </a:xfrm>
        </p:grpSpPr>
        <p:sp>
          <p:nvSpPr>
            <p:cNvPr id="6" name="TextBox 5"/>
            <p:cNvSpPr txBox="1"/>
            <p:nvPr/>
          </p:nvSpPr>
          <p:spPr>
            <a:xfrm>
              <a:off x="5226049" y="2492483"/>
              <a:ext cx="16159111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Chapter </a:t>
              </a:r>
              <a:r>
                <a:rPr lang="en-US" altLang="zh-CN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</a:t>
              </a:r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The Recording Process</a:t>
              </a:r>
            </a:p>
            <a:p>
              <a:endParaRPr lang="en-US" sz="100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endParaRPr lang="en-US" sz="48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7B822-7A0C-6848-BB12-849399ADD4F0}"/>
                </a:ext>
              </a:extLst>
            </p:cNvPr>
            <p:cNvSpPr txBox="1"/>
            <p:nvPr/>
          </p:nvSpPr>
          <p:spPr>
            <a:xfrm>
              <a:off x="5226050" y="7934848"/>
              <a:ext cx="13726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Instructor: Dr. Yi Cao</a:t>
              </a:r>
            </a:p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Email: </a:t>
              </a:r>
              <a:r>
                <a:rPr lang="en-US" b="1" spc="3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caoyi@cuhk.edu.cn</a:t>
              </a:r>
              <a:endParaRPr lang="en-US" b="1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4" name="图片 6">
            <a:extLst>
              <a:ext uri="{FF2B5EF4-FFF2-40B4-BE49-F238E27FC236}">
                <a16:creationId xmlns:a16="http://schemas.microsoft.com/office/drawing/2014/main" id="{D6C2BC2C-C364-4028-917D-2A40A7C7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181" y="10598490"/>
            <a:ext cx="12004066" cy="163717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34C77E-C75A-467C-9BB6-6FC27A65FD32}"/>
              </a:ext>
            </a:extLst>
          </p:cNvPr>
          <p:cNvSpPr/>
          <p:nvPr/>
        </p:nvSpPr>
        <p:spPr>
          <a:xfrm flipH="1">
            <a:off x="-1083705" y="1800358"/>
            <a:ext cx="13272529" cy="1579490"/>
          </a:xfrm>
          <a:prstGeom prst="chevron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Lot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3DCA7-6F98-485B-B765-0A3C5477E5F6}"/>
              </a:ext>
            </a:extLst>
          </p:cNvPr>
          <p:cNvSpPr/>
          <p:nvPr/>
        </p:nvSpPr>
        <p:spPr>
          <a:xfrm>
            <a:off x="286084" y="2179518"/>
            <a:ext cx="10978776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ota"/>
              </a:rPr>
              <a:t>ACT2111 Introductory Financial Accounting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8912DC-D855-4D17-9379-F7DBEE3D866B}"/>
              </a:ext>
            </a:extLst>
          </p:cNvPr>
          <p:cNvCxnSpPr/>
          <p:nvPr/>
        </p:nvCxnSpPr>
        <p:spPr>
          <a:xfrm>
            <a:off x="-505326" y="1997242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6D48A-958E-4CF3-AA38-DC18751EEAA4}"/>
              </a:ext>
            </a:extLst>
          </p:cNvPr>
          <p:cNvCxnSpPr/>
          <p:nvPr/>
        </p:nvCxnSpPr>
        <p:spPr>
          <a:xfrm>
            <a:off x="-505326" y="3174145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Dr./Cr. Procedures – Equity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6E12DC-7975-BE4D-8FA5-BFA53880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13" y="3900487"/>
            <a:ext cx="15940023" cy="5915026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2BBC589-E1B1-6D40-899B-375C65931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12" y="3900487"/>
            <a:ext cx="15940023" cy="59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6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Dr./Cr. Procedures – Equity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6E12DC-7975-BE4D-8FA5-BFA53880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13" y="3900487"/>
            <a:ext cx="15940023" cy="591502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45F86E1-B263-C647-B802-079240D0F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25" y="3951290"/>
            <a:ext cx="15396864" cy="2601909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98673F7-1AAB-BA48-9CE5-15C068F85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25" y="6680993"/>
            <a:ext cx="15396864" cy="303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6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Dr./Cr. Procedures – Assets and Liabilities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143F0F9-EBA6-504D-8E01-7555CE71C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1822898"/>
              </p:ext>
            </p:extLst>
          </p:nvPr>
        </p:nvGraphicFramePr>
        <p:xfrm>
          <a:off x="2311400" y="2260600"/>
          <a:ext cx="19049999" cy="1001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4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E1F8-68C7-4E67-B540-BB8D2777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Debit/Credit Rules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C2DC1-92CC-4E44-917F-A3069C1F8F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04D4-E450-4A95-8F9A-FD4DF1BA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24351"/>
            <a:ext cx="22301200" cy="552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DBA0F-E295-45E5-95DA-ABFE956D74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/>
          <a:stretch/>
        </p:blipFill>
        <p:spPr>
          <a:xfrm>
            <a:off x="12095456" y="7547377"/>
            <a:ext cx="11196344" cy="50065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A4E245-B3AC-4139-B10C-3474920FAE9C}"/>
              </a:ext>
            </a:extLst>
          </p:cNvPr>
          <p:cNvSpPr/>
          <p:nvPr/>
        </p:nvSpPr>
        <p:spPr>
          <a:xfrm>
            <a:off x="4191772" y="8498965"/>
            <a:ext cx="7429760" cy="3192684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3B4266-4F26-46CB-B39E-8C8456F27E88}"/>
              </a:ext>
            </a:extLst>
          </p:cNvPr>
          <p:cNvSpPr/>
          <p:nvPr/>
        </p:nvSpPr>
        <p:spPr>
          <a:xfrm>
            <a:off x="3962140" y="8263403"/>
            <a:ext cx="7429760" cy="3192684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2"/>
                </a:solidFill>
              </a:rPr>
              <a:t>Remember the acronym </a:t>
            </a:r>
            <a:r>
              <a:rPr lang="en-US" altLang="zh-CN" b="1" dirty="0">
                <a:solidFill>
                  <a:srgbClr val="FF7979"/>
                </a:solidFill>
              </a:rPr>
              <a:t>DEALOR</a:t>
            </a:r>
            <a:r>
              <a:rPr lang="en-US" altLang="zh-CN" dirty="0">
                <a:solidFill>
                  <a:schemeClr val="tx2"/>
                </a:solidFill>
              </a:rPr>
              <a:t> and you’ll be able to recall the effect that debits and credits have on account balances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1E73F-5284-40D0-90E8-49DCBF6F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95D2-7A6A-478B-A054-6E027403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0B7B-DAC7-4CDB-A191-8F3CF690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Recording Process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FC0A7-3E12-4812-9193-576C9549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85" y="2925464"/>
            <a:ext cx="22205879" cy="2842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07AB1-D113-4B7F-B6BC-45DAE252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5" y="6214758"/>
            <a:ext cx="22301199" cy="4706540"/>
          </a:xfrm>
          <a:prstGeom prst="roundRect">
            <a:avLst>
              <a:gd name="adj" fmla="val 7415"/>
            </a:avLst>
          </a:prstGeom>
          <a:ln w="76200">
            <a:solidFill>
              <a:schemeClr val="accent3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4518EA-7351-44B4-95D2-A57CC763D317}"/>
              </a:ext>
            </a:extLst>
          </p:cNvPr>
          <p:cNvSpPr/>
          <p:nvPr/>
        </p:nvSpPr>
        <p:spPr>
          <a:xfrm>
            <a:off x="1320800" y="2925465"/>
            <a:ext cx="7910286" cy="2517392"/>
          </a:xfrm>
          <a:prstGeom prst="roundRect">
            <a:avLst>
              <a:gd name="adj" fmla="val 10325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FB895-CACB-4FFA-97B2-55360FBD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6AB92-EC49-42A3-965B-E423D14D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2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22F9-8012-41A4-889B-A823525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E7817-1212-4FC3-86A0-DF6E4AFE3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Companies initially record transactions in chronological order.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Thus, the </a:t>
            </a:r>
            <a:r>
              <a:rPr lang="en-US" sz="6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  <a:r>
              <a:rPr lang="en-US" sz="6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is referred to as the book of original entry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The journal makes several significant contributions to the recording process: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discloses in one place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complete effects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 a transaction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provides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chronological record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transactions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helps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prevent or locate errors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because the debit and credit amounts for each entry can be easily compared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D2470-42CE-4442-9CE1-1BEACA92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56A60-BC7E-45BE-8A2E-7264B6DF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22F9-8012-41A4-889B-A823525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Journal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E7817-1212-4FC3-86A0-DF6E4AFE3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Entering transaction data in the journal is known as </a:t>
            </a:r>
            <a:r>
              <a:rPr lang="en-US" sz="6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journalizing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On September 1,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Softbyte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SA shareholders invested €15,000 cash in the corporation in exchange for ordinary shares,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Softbyte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purchased computer equipment for €7,000 cash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61023-D592-42D9-83E3-2D021E24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02" y="5528772"/>
            <a:ext cx="17861398" cy="585684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F660E7-CBBC-4DAB-B42D-3BCAC8455CB6}"/>
              </a:ext>
            </a:extLst>
          </p:cNvPr>
          <p:cNvSpPr/>
          <p:nvPr/>
        </p:nvSpPr>
        <p:spPr>
          <a:xfrm>
            <a:off x="2531281" y="7949717"/>
            <a:ext cx="2670629" cy="123371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Date of the transaction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266D04-7C51-4C9F-80A7-AB0EBCD860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201910" y="8566574"/>
            <a:ext cx="502204" cy="146571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02F757-F134-4088-A747-2966F1DCE82F}"/>
              </a:ext>
            </a:extLst>
          </p:cNvPr>
          <p:cNvSpPr/>
          <p:nvPr/>
        </p:nvSpPr>
        <p:spPr>
          <a:xfrm>
            <a:off x="1352922" y="9495321"/>
            <a:ext cx="3848988" cy="7708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Debit account title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C1DB66-0C42-4958-942C-927E4260B370}"/>
              </a:ext>
            </a:extLst>
          </p:cNvPr>
          <p:cNvSpPr/>
          <p:nvPr/>
        </p:nvSpPr>
        <p:spPr>
          <a:xfrm>
            <a:off x="1352922" y="10523657"/>
            <a:ext cx="3848988" cy="7708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Credit</a:t>
            </a:r>
            <a:r>
              <a:rPr lang="en-US" dirty="0">
                <a:solidFill>
                  <a:schemeClr val="tx2"/>
                </a:solidFill>
              </a:rPr>
              <a:t> account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85736-9D69-444C-81E5-7DD6CCEAD36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01910" y="8091714"/>
            <a:ext cx="2593737" cy="1789055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77E10-49FE-4862-8DE2-707DC669575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01910" y="8713145"/>
            <a:ext cx="2593737" cy="2195960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36B261-3D27-4EE5-98B3-1A80A2B17977}"/>
              </a:ext>
            </a:extLst>
          </p:cNvPr>
          <p:cNvSpPr/>
          <p:nvPr/>
        </p:nvSpPr>
        <p:spPr>
          <a:xfrm>
            <a:off x="1352922" y="11586916"/>
            <a:ext cx="3848988" cy="12513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Brief explanation of the transaction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D6603A-CE95-410B-9C04-78227658F7E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201910" y="9222346"/>
            <a:ext cx="2593737" cy="2990268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9068F7-83F4-40AD-8A81-E5E4886B6079}"/>
              </a:ext>
            </a:extLst>
          </p:cNvPr>
          <p:cNvSpPr/>
          <p:nvPr/>
        </p:nvSpPr>
        <p:spPr>
          <a:xfrm>
            <a:off x="7431314" y="11586916"/>
            <a:ext cx="15860486" cy="125139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2"/>
                </a:solidFill>
              </a:rPr>
              <a:t>Reference column, which is left blank when the journal entry is made. This column is used later when the journal entries are transferred to the individual accounts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0BDBF-2DE6-43C6-8217-ECF6FAA8E650}"/>
              </a:ext>
            </a:extLst>
          </p:cNvPr>
          <p:cNvCxnSpPr>
            <a:cxnSpLocks/>
          </p:cNvCxnSpPr>
          <p:nvPr/>
        </p:nvCxnSpPr>
        <p:spPr>
          <a:xfrm flipV="1">
            <a:off x="18142857" y="7707086"/>
            <a:ext cx="0" cy="3843497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CB885-F119-42C1-B12C-E633E8F2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23A0B9-7F5F-4450-BAE3-6F1B0A78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1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22F9-8012-41A4-889B-A823525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Journal </a:t>
            </a:r>
            <a:r>
              <a:rPr lang="en-US" altLang="zh-CN" dirty="0"/>
              <a:t>- </a:t>
            </a:r>
            <a:r>
              <a:rPr lang="en-US" sz="7200" b="1" dirty="0"/>
              <a:t>Simple and Compound Entries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E7817-1212-4FC3-86A0-DF6E4AFE3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b="1" dirty="0">
                <a:latin typeface="Calibri" panose="020F0502020204030204" pitchFamily="34" charset="0"/>
                <a:cs typeface="Calibri" panose="020F0502020204030204" pitchFamily="34" charset="0"/>
              </a:rPr>
              <a:t>Simple entry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: Involves one debit and one credit account</a:t>
            </a:r>
          </a:p>
          <a:p>
            <a:r>
              <a:rPr lang="en-US" sz="6000" b="1" dirty="0">
                <a:latin typeface="Calibri" panose="020F0502020204030204" pitchFamily="34" charset="0"/>
                <a:cs typeface="Calibri" panose="020F0502020204030204" pitchFamily="34" charset="0"/>
              </a:rPr>
              <a:t>Compound entry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: An entry that requires three or more accounts</a:t>
            </a:r>
            <a:b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6735F-CD64-4836-9AFA-006D5D87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18" y="4602997"/>
            <a:ext cx="21436883" cy="619368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F706E2-5CA4-4646-A897-8AD85FD103DD}"/>
              </a:ext>
            </a:extLst>
          </p:cNvPr>
          <p:cNvSpPr/>
          <p:nvPr/>
        </p:nvSpPr>
        <p:spPr>
          <a:xfrm>
            <a:off x="16090146" y="11129738"/>
            <a:ext cx="7201654" cy="1233714"/>
          </a:xfrm>
          <a:prstGeom prst="roundRect">
            <a:avLst/>
          </a:prstGeom>
          <a:solidFill>
            <a:schemeClr val="accent3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AF5D2F-3CFF-42F1-893D-7C4B1F15D004}"/>
              </a:ext>
            </a:extLst>
          </p:cNvPr>
          <p:cNvSpPr/>
          <p:nvPr/>
        </p:nvSpPr>
        <p:spPr>
          <a:xfrm>
            <a:off x="15857672" y="10963212"/>
            <a:ext cx="7201654" cy="123371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The standard format requires that all debits be listed before the credits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E5015-3C6A-465D-A468-103B5A3E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887C6-A66C-455B-8295-D656656F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8579-0897-4D4B-BFDB-D97ADB1FE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66824" cy="1003307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ledger</a:t>
            </a:r>
            <a:r>
              <a:rPr lang="en-US" dirty="0"/>
              <a:t> provides the balance in each of the accounts as well as keeps track of changes in these balances</a:t>
            </a:r>
          </a:p>
          <a:p>
            <a:r>
              <a:rPr lang="en-US" sz="6000" dirty="0"/>
              <a:t>Companies may use various kinds of ledgers, but every company has a </a:t>
            </a:r>
            <a:r>
              <a:rPr lang="en-US" sz="6000" b="1" dirty="0">
                <a:solidFill>
                  <a:schemeClr val="accent2"/>
                </a:solidFill>
              </a:rPr>
              <a:t>general ledger</a:t>
            </a:r>
            <a:r>
              <a:rPr lang="en-US" sz="6000" dirty="0"/>
              <a:t>,</a:t>
            </a:r>
            <a:r>
              <a:rPr lang="en-US" sz="6000" b="1" dirty="0"/>
              <a:t> </a:t>
            </a:r>
            <a:r>
              <a:rPr lang="en-US" dirty="0"/>
              <a:t>which contains all of a company’s accounts</a:t>
            </a:r>
          </a:p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D86608-2D8E-4498-AD80-899BD082AAB7}"/>
              </a:ext>
            </a:extLst>
          </p:cNvPr>
          <p:cNvSpPr/>
          <p:nvPr/>
        </p:nvSpPr>
        <p:spPr>
          <a:xfrm>
            <a:off x="8760925" y="6245817"/>
            <a:ext cx="14796500" cy="639061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General ledger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FFA7-780E-448F-BE86-89018E99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39630-E058-4E5F-9765-2B30C220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83" y="7157607"/>
            <a:ext cx="14379467" cy="534233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9EAEE4-0F8F-4845-846E-B28FB9977F02}"/>
              </a:ext>
            </a:extLst>
          </p:cNvPr>
          <p:cNvSpPr/>
          <p:nvPr/>
        </p:nvSpPr>
        <p:spPr>
          <a:xfrm>
            <a:off x="3876354" y="9903020"/>
            <a:ext cx="3548648" cy="123371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General ledger accounts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AF5771-E26E-4664-B36F-81E9E2355A3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425002" y="10120910"/>
            <a:ext cx="1703502" cy="398967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0E6BD9-9854-469A-922E-BA706737710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425002" y="10519877"/>
            <a:ext cx="2121954" cy="217890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DE13E8-7F1C-4FC8-8E39-218654DA175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425002" y="10519877"/>
            <a:ext cx="2555906" cy="769322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0F87AC-39BF-4EB6-9BAF-B0F4E0ED27F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425002" y="10519877"/>
            <a:ext cx="2885754" cy="1259431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6FB0-DFD3-43B4-9B4F-0352C76A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25BFD-AA98-4792-BEA9-5751626B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5394-ED7E-4F51-BB47-947F56B3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Standard Form of Account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EEB1-3925-4B24-9ADF-B90D4CD34A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This format is called the </a:t>
            </a:r>
            <a:r>
              <a:rPr lang="en-US" sz="6000" b="1" dirty="0">
                <a:latin typeface="Calibri" panose="020F0502020204030204" pitchFamily="34" charset="0"/>
                <a:cs typeface="Calibri" panose="020F0502020204030204" pitchFamily="34" charset="0"/>
              </a:rPr>
              <a:t>three-column form of account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. It has three money columns—debit, credit, and balance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balance in the account is determined after each transaction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Companies use the explanation space and reference columns to provide special information about the transaction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F5B6D-0BF9-4F5C-814C-84AAB9C2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07" y="6309645"/>
            <a:ext cx="18425333" cy="63267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33C94-D4B7-4BA2-A347-E9AD0630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3B4D9-CCA5-4D39-9A15-CF410E24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3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rrow: Right 64">
            <a:extLst>
              <a:ext uri="{FF2B5EF4-FFF2-40B4-BE49-F238E27FC236}">
                <a16:creationId xmlns:a16="http://schemas.microsoft.com/office/drawing/2014/main" id="{17B5DE56-22B2-4962-84C3-5567F7ADFB72}"/>
              </a:ext>
            </a:extLst>
          </p:cNvPr>
          <p:cNvSpPr/>
          <p:nvPr/>
        </p:nvSpPr>
        <p:spPr>
          <a:xfrm rot="19800000">
            <a:off x="4807911" y="5800547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B20132B-FC38-4AA4-8276-A97C0E100EE4}"/>
              </a:ext>
            </a:extLst>
          </p:cNvPr>
          <p:cNvSpPr/>
          <p:nvPr/>
        </p:nvSpPr>
        <p:spPr>
          <a:xfrm>
            <a:off x="1220231" y="9482171"/>
            <a:ext cx="6906499" cy="272173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C3695EE-D123-44DB-95EF-9CB4EF286CA0}"/>
              </a:ext>
            </a:extLst>
          </p:cNvPr>
          <p:cNvSpPr/>
          <p:nvPr/>
        </p:nvSpPr>
        <p:spPr>
          <a:xfrm>
            <a:off x="18061062" y="5269441"/>
            <a:ext cx="2067152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D372E9-9688-4A74-B748-4558707251FA}"/>
              </a:ext>
            </a:extLst>
          </p:cNvPr>
          <p:cNvSpPr/>
          <p:nvPr/>
        </p:nvSpPr>
        <p:spPr>
          <a:xfrm rot="11700000">
            <a:off x="13277505" y="9088292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B7622-BFA6-4E51-93C8-8F4C8794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Ch1</a:t>
            </a:r>
          </a:p>
        </p:txBody>
      </p:sp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E272AE1D-1A9D-4490-BC67-597C2D1FA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6054560" y="1998663"/>
            <a:ext cx="11973998" cy="66643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Vector graphics">
            <a:extLst>
              <a:ext uri="{FF2B5EF4-FFF2-40B4-BE49-F238E27FC236}">
                <a16:creationId xmlns:a16="http://schemas.microsoft.com/office/drawing/2014/main" id="{892B5E51-0E46-4E62-B8C2-659783B4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84" y="6131271"/>
            <a:ext cx="2635143" cy="215541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1B810-5ABF-481B-951A-1E7F4E22F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056" y="4102537"/>
            <a:ext cx="2568378" cy="2556371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Isometric factory | Free Vector">
            <a:extLst>
              <a:ext uri="{FF2B5EF4-FFF2-40B4-BE49-F238E27FC236}">
                <a16:creationId xmlns:a16="http://schemas.microsoft.com/office/drawing/2014/main" id="{13623331-840A-4118-9CE2-C8FE87BD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66" y="1909429"/>
            <a:ext cx="2568378" cy="2568378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re shelves with groceries background Royalty Free Vector">
            <a:extLst>
              <a:ext uri="{FF2B5EF4-FFF2-40B4-BE49-F238E27FC236}">
                <a16:creationId xmlns:a16="http://schemas.microsoft.com/office/drawing/2014/main" id="{575560D8-3665-42C2-B0BD-5C7094A85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 bwMode="auto">
          <a:xfrm>
            <a:off x="15581273" y="4430633"/>
            <a:ext cx="2570719" cy="25683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etores de 引っ越し業者 e mais imagens de Adulto - iStock">
            <a:extLst>
              <a:ext uri="{FF2B5EF4-FFF2-40B4-BE49-F238E27FC236}">
                <a16:creationId xmlns:a16="http://schemas.microsoft.com/office/drawing/2014/main" id="{9FBB51B6-A856-4AF3-B731-A59886DD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658" y="8609849"/>
            <a:ext cx="2988898" cy="228896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g Shopping Day Of Happy Couple Cartoon People Stock Illustration -  Download Image Now - iStock">
            <a:extLst>
              <a:ext uri="{FF2B5EF4-FFF2-40B4-BE49-F238E27FC236}">
                <a16:creationId xmlns:a16="http://schemas.microsoft.com/office/drawing/2014/main" id="{43A91A56-186F-4569-B4DC-A7CA79384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8" b="9582"/>
          <a:stretch/>
        </p:blipFill>
        <p:spPr bwMode="auto">
          <a:xfrm>
            <a:off x="20297011" y="4532512"/>
            <a:ext cx="3053398" cy="235294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7ED3C5-B9B1-4527-8929-FF4577D32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9521" y="8415569"/>
            <a:ext cx="2568378" cy="2556371"/>
          </a:xfrm>
          <a:prstGeom prst="rect">
            <a:avLst/>
          </a:prstGeom>
          <a:ln>
            <a:noFill/>
          </a:ln>
        </p:spPr>
      </p:pic>
      <p:pic>
        <p:nvPicPr>
          <p:cNvPr id="2064" name="Picture 16" descr="Cardboard boxes on wooded pallet | Premium Vector">
            <a:extLst>
              <a:ext uri="{FF2B5EF4-FFF2-40B4-BE49-F238E27FC236}">
                <a16:creationId xmlns:a16="http://schemas.microsoft.com/office/drawing/2014/main" id="{F1FC184B-0BD4-433F-8AC1-060F23BA2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r="10469"/>
          <a:stretch/>
        </p:blipFill>
        <p:spPr bwMode="auto">
          <a:xfrm>
            <a:off x="10544146" y="7638008"/>
            <a:ext cx="2635143" cy="260796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9D69F3-1359-4460-B7F1-A714E69B0B68}"/>
              </a:ext>
            </a:extLst>
          </p:cNvPr>
          <p:cNvSpPr txBox="1"/>
          <p:nvPr/>
        </p:nvSpPr>
        <p:spPr>
          <a:xfrm>
            <a:off x="2603910" y="8286683"/>
            <a:ext cx="212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Creditor</a:t>
            </a:r>
            <a:r>
              <a:rPr lang="en-US" altLang="zh-CN" b="1" dirty="0">
                <a:solidFill>
                  <a:srgbClr val="D4882A"/>
                </a:solidFill>
              </a:rPr>
              <a:t>s</a:t>
            </a:r>
            <a:endParaRPr lang="en-US" b="1" dirty="0">
              <a:solidFill>
                <a:srgbClr val="D4882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CF73A3-8E29-496E-81B1-23B58F935E54}"/>
              </a:ext>
            </a:extLst>
          </p:cNvPr>
          <p:cNvSpPr txBox="1"/>
          <p:nvPr/>
        </p:nvSpPr>
        <p:spPr>
          <a:xfrm>
            <a:off x="2132313" y="5328840"/>
            <a:ext cx="2938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Shareholders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865081-3C9D-4C21-9946-A0CAF1F14962}"/>
              </a:ext>
            </a:extLst>
          </p:cNvPr>
          <p:cNvSpPr/>
          <p:nvPr/>
        </p:nvSpPr>
        <p:spPr>
          <a:xfrm rot="900000">
            <a:off x="4682687" y="4145392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0" descr="Related image">
            <a:extLst>
              <a:ext uri="{FF2B5EF4-FFF2-40B4-BE49-F238E27FC236}">
                <a16:creationId xmlns:a16="http://schemas.microsoft.com/office/drawing/2014/main" id="{043275A4-5194-42CE-BC7B-34D1074D2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10698"/>
          <a:stretch/>
        </p:blipFill>
        <p:spPr bwMode="auto">
          <a:xfrm>
            <a:off x="2326994" y="3089988"/>
            <a:ext cx="2635143" cy="223885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95756EB9-B06D-4CCB-8FD2-70DC2F89DD72}"/>
              </a:ext>
            </a:extLst>
          </p:cNvPr>
          <p:cNvSpPr/>
          <p:nvPr/>
        </p:nvSpPr>
        <p:spPr>
          <a:xfrm rot="19901968">
            <a:off x="7850709" y="3161980"/>
            <a:ext cx="1534618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14F4AF9-1219-4194-B809-EE0022378077}"/>
              </a:ext>
            </a:extLst>
          </p:cNvPr>
          <p:cNvSpPr/>
          <p:nvPr/>
        </p:nvSpPr>
        <p:spPr>
          <a:xfrm rot="2036950">
            <a:off x="7446318" y="7297008"/>
            <a:ext cx="3227568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2" name="Picture 24" descr="IMOCONSEIL présent au forum emploi et formation de Guingamp - Devenir  mandataire immobilier">
            <a:extLst>
              <a:ext uri="{FF2B5EF4-FFF2-40B4-BE49-F238E27FC236}">
                <a16:creationId xmlns:a16="http://schemas.microsoft.com/office/drawing/2014/main" id="{73630B38-932F-4DDE-A49B-BAF8030E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r="11438"/>
          <a:stretch/>
        </p:blipFill>
        <p:spPr bwMode="auto">
          <a:xfrm>
            <a:off x="10846474" y="4578592"/>
            <a:ext cx="2635143" cy="269265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3C40C595-AE56-41D3-82B5-C78A26B27B07}"/>
              </a:ext>
            </a:extLst>
          </p:cNvPr>
          <p:cNvSpPr/>
          <p:nvPr/>
        </p:nvSpPr>
        <p:spPr>
          <a:xfrm>
            <a:off x="8715631" y="5211602"/>
            <a:ext cx="1806688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2D1862A-292B-41B1-BD8B-084060FEB2E3}"/>
              </a:ext>
            </a:extLst>
          </p:cNvPr>
          <p:cNvSpPr/>
          <p:nvPr/>
        </p:nvSpPr>
        <p:spPr>
          <a:xfrm rot="1467366">
            <a:off x="12288100" y="3541119"/>
            <a:ext cx="3437769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54320FC-6202-4EDD-8373-C0AF0B33BA11}"/>
              </a:ext>
            </a:extLst>
          </p:cNvPr>
          <p:cNvSpPr/>
          <p:nvPr/>
        </p:nvSpPr>
        <p:spPr>
          <a:xfrm>
            <a:off x="13697782" y="5494549"/>
            <a:ext cx="1513189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8B75C81-8000-4C0A-B2F7-F0B923CF2A78}"/>
              </a:ext>
            </a:extLst>
          </p:cNvPr>
          <p:cNvSpPr/>
          <p:nvPr/>
        </p:nvSpPr>
        <p:spPr>
          <a:xfrm rot="19804815">
            <a:off x="13118764" y="7172149"/>
            <a:ext cx="2854873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16D5A4C-3AFB-4424-9229-335EC8323EDD}"/>
              </a:ext>
            </a:extLst>
          </p:cNvPr>
          <p:cNvSpPr/>
          <p:nvPr/>
        </p:nvSpPr>
        <p:spPr>
          <a:xfrm rot="5400000">
            <a:off x="21094025" y="7130806"/>
            <a:ext cx="1434299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C3E97-2434-4354-A7F6-34ADE6D55328}"/>
              </a:ext>
            </a:extLst>
          </p:cNvPr>
          <p:cNvSpPr txBox="1"/>
          <p:nvPr/>
        </p:nvSpPr>
        <p:spPr>
          <a:xfrm>
            <a:off x="14841962" y="10951722"/>
            <a:ext cx="212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Suppliers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0A678D-0D92-4A8F-AF9D-C35A27DCB474}"/>
              </a:ext>
            </a:extLst>
          </p:cNvPr>
          <p:cNvSpPr txBox="1"/>
          <p:nvPr/>
        </p:nvSpPr>
        <p:spPr>
          <a:xfrm>
            <a:off x="20539521" y="3831476"/>
            <a:ext cx="2543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D4882A"/>
                </a:solidFill>
              </a:rPr>
              <a:t>Customers</a:t>
            </a:r>
            <a:endParaRPr lang="en-US" b="1" dirty="0">
              <a:solidFill>
                <a:srgbClr val="D4882A"/>
              </a:solidFill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851990B-A00F-42A8-B444-5E23CD437DDF}"/>
              </a:ext>
            </a:extLst>
          </p:cNvPr>
          <p:cNvCxnSpPr>
            <a:cxnSpLocks/>
            <a:stCxn id="23" idx="2"/>
            <a:endCxn id="16" idx="2"/>
          </p:cNvCxnSpPr>
          <p:nvPr/>
        </p:nvCxnSpPr>
        <p:spPr>
          <a:xfrm rot="5400000" flipH="1">
            <a:off x="12408462" y="1556692"/>
            <a:ext cx="4313032" cy="14517465"/>
          </a:xfrm>
          <a:prstGeom prst="curvedConnector3">
            <a:avLst>
              <a:gd name="adj1" fmla="val -25903"/>
            </a:avLst>
          </a:prstGeom>
          <a:ln w="190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2E038906-5915-4649-8A24-AD52389E5BCD}"/>
              </a:ext>
            </a:extLst>
          </p:cNvPr>
          <p:cNvSpPr/>
          <p:nvPr/>
        </p:nvSpPr>
        <p:spPr>
          <a:xfrm>
            <a:off x="990599" y="9246609"/>
            <a:ext cx="6906499" cy="272173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2"/>
                </a:solidFill>
              </a:rPr>
              <a:t>Ch1:</a:t>
            </a:r>
          </a:p>
          <a:p>
            <a:r>
              <a:rPr lang="en-US" dirty="0">
                <a:solidFill>
                  <a:schemeClr val="tx2"/>
                </a:solidFill>
              </a:rPr>
              <a:t>Basic accounting equation: A=L+E</a:t>
            </a:r>
          </a:p>
          <a:p>
            <a:r>
              <a:rPr lang="en-US" dirty="0">
                <a:solidFill>
                  <a:schemeClr val="tx2"/>
                </a:solidFill>
              </a:rPr>
              <a:t>Effect</a:t>
            </a:r>
            <a:r>
              <a:rPr lang="en-US" altLang="zh-CN" dirty="0">
                <a:solidFill>
                  <a:schemeClr val="tx2"/>
                </a:solidFill>
              </a:rPr>
              <a:t>s</a:t>
            </a:r>
            <a:r>
              <a:rPr lang="en-US" dirty="0">
                <a:solidFill>
                  <a:schemeClr val="tx2"/>
                </a:solidFill>
              </a:rPr>
              <a:t> of transactions on equation</a:t>
            </a:r>
          </a:p>
          <a:p>
            <a:r>
              <a:rPr lang="en-US" dirty="0">
                <a:solidFill>
                  <a:schemeClr val="tx2"/>
                </a:solidFill>
              </a:rPr>
              <a:t>Five financial statements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91EED-4040-4CB8-B83D-183FF62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2AE09-D3CD-44A0-89C8-EC930705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71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460-0249-4317-87F5-6A6C326A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Posting a journal entry to the general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F6EE-884A-472B-9D23-4D473CAB89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46D66-6741-43BF-91AB-3CBE8070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2"/>
          <a:stretch/>
        </p:blipFill>
        <p:spPr>
          <a:xfrm>
            <a:off x="990600" y="2454365"/>
            <a:ext cx="14786675" cy="10033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C792CE-4E4F-4F23-B45B-DFB31F6A5BB4}"/>
              </a:ext>
            </a:extLst>
          </p:cNvPr>
          <p:cNvSpPr/>
          <p:nvPr/>
        </p:nvSpPr>
        <p:spPr>
          <a:xfrm>
            <a:off x="1782305" y="8060918"/>
            <a:ext cx="1363851" cy="1114079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B8CBEB-6AA2-4611-9553-4764A8C7FFF8}"/>
              </a:ext>
            </a:extLst>
          </p:cNvPr>
          <p:cNvSpPr/>
          <p:nvPr/>
        </p:nvSpPr>
        <p:spPr>
          <a:xfrm>
            <a:off x="1782305" y="11399304"/>
            <a:ext cx="1363851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5A111-1EE6-44A8-8E2F-4A171E3E12DD}"/>
              </a:ext>
            </a:extLst>
          </p:cNvPr>
          <p:cNvSpPr/>
          <p:nvPr/>
        </p:nvSpPr>
        <p:spPr>
          <a:xfrm>
            <a:off x="9810427" y="11399304"/>
            <a:ext cx="573437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DB726-7EFE-4BA0-B687-B00886049D8E}"/>
              </a:ext>
            </a:extLst>
          </p:cNvPr>
          <p:cNvSpPr/>
          <p:nvPr/>
        </p:nvSpPr>
        <p:spPr>
          <a:xfrm>
            <a:off x="11902106" y="11399304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434CD-0D22-46AA-B458-12A915A664D4}"/>
              </a:ext>
            </a:extLst>
          </p:cNvPr>
          <p:cNvSpPr/>
          <p:nvPr/>
        </p:nvSpPr>
        <p:spPr>
          <a:xfrm>
            <a:off x="13234960" y="11399304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77B8B-4EBA-4E3E-93BC-82D491C8BD11}"/>
              </a:ext>
            </a:extLst>
          </p:cNvPr>
          <p:cNvSpPr/>
          <p:nvPr/>
        </p:nvSpPr>
        <p:spPr>
          <a:xfrm>
            <a:off x="9810427" y="8060918"/>
            <a:ext cx="573437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E80D5-1927-4089-BF66-ED0EE5A4AFC9}"/>
              </a:ext>
            </a:extLst>
          </p:cNvPr>
          <p:cNvSpPr/>
          <p:nvPr/>
        </p:nvSpPr>
        <p:spPr>
          <a:xfrm>
            <a:off x="11902106" y="8060918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741F5B-E76C-401B-822F-4BF64BDAD751}"/>
              </a:ext>
            </a:extLst>
          </p:cNvPr>
          <p:cNvSpPr/>
          <p:nvPr/>
        </p:nvSpPr>
        <p:spPr>
          <a:xfrm>
            <a:off x="13234960" y="8060918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21315E-7477-41D1-9F2D-48B7F10EBA66}"/>
              </a:ext>
            </a:extLst>
          </p:cNvPr>
          <p:cNvSpPr/>
          <p:nvPr/>
        </p:nvSpPr>
        <p:spPr>
          <a:xfrm>
            <a:off x="10538255" y="8060918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F207A-3D2D-48E5-BC71-CD5AD5A2666D}"/>
              </a:ext>
            </a:extLst>
          </p:cNvPr>
          <p:cNvSpPr/>
          <p:nvPr/>
        </p:nvSpPr>
        <p:spPr>
          <a:xfrm>
            <a:off x="9841423" y="4051762"/>
            <a:ext cx="573437" cy="875353"/>
          </a:xfrm>
          <a:prstGeom prst="rect">
            <a:avLst/>
          </a:prstGeom>
          <a:solidFill>
            <a:srgbClr val="8F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B6B9A-2795-466E-BC35-804330C4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8C6053-3722-4DEA-B911-AA55EB4A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8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460-0249-4317-87F5-6A6C326A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Posting a journal entry to the general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F6EE-884A-472B-9D23-4D473CAB89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46D66-6741-43BF-91AB-3CBE8070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2"/>
          <a:stretch/>
        </p:blipFill>
        <p:spPr>
          <a:xfrm>
            <a:off x="990600" y="2454365"/>
            <a:ext cx="14786675" cy="1003307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096E44-B522-4495-9EA4-67925AA669F0}"/>
              </a:ext>
            </a:extLst>
          </p:cNvPr>
          <p:cNvSpPr/>
          <p:nvPr/>
        </p:nvSpPr>
        <p:spPr>
          <a:xfrm>
            <a:off x="16057696" y="6478335"/>
            <a:ext cx="6953682" cy="1363850"/>
          </a:xfrm>
          <a:prstGeom prst="roundRect">
            <a:avLst>
              <a:gd name="adj" fmla="val 10622"/>
            </a:avLst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1 Post to </a:t>
            </a:r>
            <a:r>
              <a:rPr lang="en-US" b="1" dirty="0">
                <a:solidFill>
                  <a:schemeClr val="tx2"/>
                </a:solidFill>
              </a:rPr>
              <a:t>debit</a:t>
            </a:r>
            <a:r>
              <a:rPr lang="en-US" dirty="0">
                <a:solidFill>
                  <a:schemeClr val="tx2"/>
                </a:solidFill>
              </a:rPr>
              <a:t> account: date, journal page number, and amount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EA7707-8143-4DFC-A7A8-B56646159F8D}"/>
              </a:ext>
            </a:extLst>
          </p:cNvPr>
          <p:cNvSpPr/>
          <p:nvPr/>
        </p:nvSpPr>
        <p:spPr>
          <a:xfrm>
            <a:off x="16057696" y="8060918"/>
            <a:ext cx="6953682" cy="1363850"/>
          </a:xfrm>
          <a:prstGeom prst="roundRect">
            <a:avLst>
              <a:gd name="adj" fmla="val 10622"/>
            </a:avLst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2 Enter </a:t>
            </a:r>
            <a:r>
              <a:rPr lang="en-US" b="1" dirty="0">
                <a:solidFill>
                  <a:schemeClr val="tx2"/>
                </a:solidFill>
              </a:rPr>
              <a:t>debit</a:t>
            </a:r>
            <a:r>
              <a:rPr lang="en-US" dirty="0">
                <a:solidFill>
                  <a:schemeClr val="tx2"/>
                </a:solidFill>
              </a:rPr>
              <a:t> account number in journal reference column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B8CBEB-6AA2-4611-9553-4764A8C7FFF8}"/>
              </a:ext>
            </a:extLst>
          </p:cNvPr>
          <p:cNvSpPr/>
          <p:nvPr/>
        </p:nvSpPr>
        <p:spPr>
          <a:xfrm>
            <a:off x="1782305" y="11399304"/>
            <a:ext cx="1363851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5A111-1EE6-44A8-8E2F-4A171E3E12DD}"/>
              </a:ext>
            </a:extLst>
          </p:cNvPr>
          <p:cNvSpPr/>
          <p:nvPr/>
        </p:nvSpPr>
        <p:spPr>
          <a:xfrm>
            <a:off x="9810427" y="11399304"/>
            <a:ext cx="573437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DB726-7EFE-4BA0-B687-B00886049D8E}"/>
              </a:ext>
            </a:extLst>
          </p:cNvPr>
          <p:cNvSpPr/>
          <p:nvPr/>
        </p:nvSpPr>
        <p:spPr>
          <a:xfrm>
            <a:off x="11902106" y="11399304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434CD-0D22-46AA-B458-12A915A664D4}"/>
              </a:ext>
            </a:extLst>
          </p:cNvPr>
          <p:cNvSpPr/>
          <p:nvPr/>
        </p:nvSpPr>
        <p:spPr>
          <a:xfrm>
            <a:off x="13234960" y="11399304"/>
            <a:ext cx="1209460" cy="875353"/>
          </a:xfrm>
          <a:prstGeom prst="rect">
            <a:avLst/>
          </a:prstGeom>
          <a:solidFill>
            <a:srgbClr val="BEE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F207A-3D2D-48E5-BC71-CD5AD5A2666D}"/>
              </a:ext>
            </a:extLst>
          </p:cNvPr>
          <p:cNvSpPr/>
          <p:nvPr/>
        </p:nvSpPr>
        <p:spPr>
          <a:xfrm>
            <a:off x="9841423" y="4515366"/>
            <a:ext cx="573437" cy="411750"/>
          </a:xfrm>
          <a:prstGeom prst="rect">
            <a:avLst/>
          </a:prstGeom>
          <a:solidFill>
            <a:srgbClr val="8FC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6F8F3-64A3-4C9A-BE60-543120E0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C41F8B-57D4-4798-9187-103B205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5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460-0249-4317-87F5-6A6C326A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Posting a journal entry to the general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F6EE-884A-472B-9D23-4D473CAB89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46D66-6741-43BF-91AB-3CBE8070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2"/>
          <a:stretch/>
        </p:blipFill>
        <p:spPr>
          <a:xfrm>
            <a:off x="990600" y="2454365"/>
            <a:ext cx="14786675" cy="1003307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096E44-B522-4495-9EA4-67925AA669F0}"/>
              </a:ext>
            </a:extLst>
          </p:cNvPr>
          <p:cNvSpPr/>
          <p:nvPr/>
        </p:nvSpPr>
        <p:spPr>
          <a:xfrm>
            <a:off x="16057696" y="6478335"/>
            <a:ext cx="6953682" cy="1363850"/>
          </a:xfrm>
          <a:prstGeom prst="roundRect">
            <a:avLst>
              <a:gd name="adj" fmla="val 10622"/>
            </a:avLst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1 Post to </a:t>
            </a:r>
            <a:r>
              <a:rPr lang="en-US" b="1" dirty="0">
                <a:solidFill>
                  <a:schemeClr val="tx2"/>
                </a:solidFill>
              </a:rPr>
              <a:t>debit</a:t>
            </a:r>
            <a:r>
              <a:rPr lang="en-US" dirty="0">
                <a:solidFill>
                  <a:schemeClr val="tx2"/>
                </a:solidFill>
              </a:rPr>
              <a:t> account: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date, journal page number, and amount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EA7707-8143-4DFC-A7A8-B56646159F8D}"/>
              </a:ext>
            </a:extLst>
          </p:cNvPr>
          <p:cNvSpPr/>
          <p:nvPr/>
        </p:nvSpPr>
        <p:spPr>
          <a:xfrm>
            <a:off x="16057696" y="8060918"/>
            <a:ext cx="6953682" cy="1363850"/>
          </a:xfrm>
          <a:prstGeom prst="roundRect">
            <a:avLst>
              <a:gd name="adj" fmla="val 10622"/>
            </a:avLst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2 Enter </a:t>
            </a:r>
            <a:r>
              <a:rPr lang="en-US" b="1" dirty="0">
                <a:solidFill>
                  <a:schemeClr val="tx2"/>
                </a:solidFill>
              </a:rPr>
              <a:t>debit</a:t>
            </a:r>
            <a:r>
              <a:rPr lang="en-US" dirty="0">
                <a:solidFill>
                  <a:schemeClr val="tx2"/>
                </a:solidFill>
              </a:rPr>
              <a:t> account number in journal reference column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CC06B8-0C72-4E95-A542-637BD1BB652D}"/>
              </a:ext>
            </a:extLst>
          </p:cNvPr>
          <p:cNvSpPr/>
          <p:nvPr/>
        </p:nvSpPr>
        <p:spPr>
          <a:xfrm>
            <a:off x="16057696" y="10217879"/>
            <a:ext cx="6953682" cy="1363850"/>
          </a:xfrm>
          <a:prstGeom prst="roundRect">
            <a:avLst>
              <a:gd name="adj" fmla="val 10622"/>
            </a:avLst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2"/>
                </a:solidFill>
              </a:rPr>
              <a:t>3 </a:t>
            </a:r>
            <a:r>
              <a:rPr lang="en-US" dirty="0">
                <a:solidFill>
                  <a:schemeClr val="tx2"/>
                </a:solidFill>
              </a:rPr>
              <a:t>Post to </a:t>
            </a:r>
            <a:r>
              <a:rPr lang="en-US" b="1" dirty="0">
                <a:solidFill>
                  <a:schemeClr val="tx2"/>
                </a:solidFill>
              </a:rPr>
              <a:t>credit</a:t>
            </a:r>
            <a:r>
              <a:rPr lang="en-US" dirty="0">
                <a:solidFill>
                  <a:schemeClr val="tx2"/>
                </a:solidFill>
              </a:rPr>
              <a:t> account: date, journal page number, and amount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A48B56-3101-401B-BE4F-08F8088FDC24}"/>
              </a:ext>
            </a:extLst>
          </p:cNvPr>
          <p:cNvSpPr/>
          <p:nvPr/>
        </p:nvSpPr>
        <p:spPr>
          <a:xfrm>
            <a:off x="16057696" y="11800462"/>
            <a:ext cx="6953682" cy="1363850"/>
          </a:xfrm>
          <a:prstGeom prst="roundRect">
            <a:avLst>
              <a:gd name="adj" fmla="val 10622"/>
            </a:avLst>
          </a:prstGeom>
          <a:solidFill>
            <a:schemeClr val="bg1"/>
          </a:solidFill>
          <a:ln w="57150"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2"/>
                </a:solidFill>
              </a:rPr>
              <a:t>4</a:t>
            </a:r>
            <a:r>
              <a:rPr lang="en-US" dirty="0">
                <a:solidFill>
                  <a:schemeClr val="tx2"/>
                </a:solidFill>
              </a:rPr>
              <a:t> Enter </a:t>
            </a:r>
            <a:r>
              <a:rPr lang="en-US" b="1" dirty="0">
                <a:solidFill>
                  <a:schemeClr val="tx2"/>
                </a:solidFill>
              </a:rPr>
              <a:t>credit</a:t>
            </a:r>
            <a:r>
              <a:rPr lang="en-US" dirty="0">
                <a:solidFill>
                  <a:schemeClr val="tx2"/>
                </a:solidFill>
              </a:rPr>
              <a:t> account number in journal reference column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15D0D-E7D6-4ECF-B9E9-BF7C200E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DB868-C1A8-42F2-BBB9-696365D8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94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0A52-8BDA-442D-A190-5E0FCFC5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of Accounts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9F5E2-276F-4D41-B7FF-778AF444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23" y="2199745"/>
            <a:ext cx="15482806" cy="10521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E42A1-1CCF-4C07-8702-C68B3FBBE5E4}"/>
              </a:ext>
            </a:extLst>
          </p:cNvPr>
          <p:cNvSpPr txBox="1"/>
          <p:nvPr/>
        </p:nvSpPr>
        <p:spPr>
          <a:xfrm>
            <a:off x="1181746" y="2242760"/>
            <a:ext cx="650541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 of Accounts </a:t>
            </a:r>
            <a:r>
              <a:rPr lang="en-US" sz="4400" dirty="0">
                <a:solidFill>
                  <a:schemeClr val="tx2"/>
                </a:solidFill>
              </a:rPr>
              <a:t>lists the accounts and the account numbers that identify their location in the ledger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C64C5-2ED2-421C-88E1-BCD3E837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84D8-015D-4E84-9F7F-8A754006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22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(1)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3546A9-8C39-42CB-9D1B-B6BF135159AF}"/>
              </a:ext>
            </a:extLst>
          </p:cNvPr>
          <p:cNvGrpSpPr/>
          <p:nvPr/>
        </p:nvGrpSpPr>
        <p:grpSpPr>
          <a:xfrm>
            <a:off x="8985573" y="2010146"/>
            <a:ext cx="14306227" cy="10406388"/>
            <a:chOff x="1085850" y="1825116"/>
            <a:chExt cx="16347045" cy="118908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7BF366-E67F-4173-BAFC-AB376C92A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944"/>
            <a:stretch/>
          </p:blipFill>
          <p:spPr>
            <a:xfrm>
              <a:off x="1085850" y="1825116"/>
              <a:ext cx="16347045" cy="1516469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7A7FBD-41C8-4C11-9A08-81F2991A3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393"/>
            <a:stretch/>
          </p:blipFill>
          <p:spPr>
            <a:xfrm>
              <a:off x="1085850" y="3482924"/>
              <a:ext cx="16347045" cy="1023307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1085850" y="5269423"/>
            <a:ext cx="683087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1085850" y="8823801"/>
            <a:ext cx="683087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1085850" y="11257035"/>
            <a:ext cx="683087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8419293" y="3952068"/>
            <a:ext cx="566280" cy="3425125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8419293" y="7938761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8419293" y="10805949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2CF7D-4C58-456F-848D-E08578B84EDE}"/>
              </a:ext>
            </a:extLst>
          </p:cNvPr>
          <p:cNvSpPr txBox="1"/>
          <p:nvPr/>
        </p:nvSpPr>
        <p:spPr>
          <a:xfrm>
            <a:off x="1605635" y="2374182"/>
            <a:ext cx="7755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Investment of cash by shareholders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6D7ABD-427A-45A8-A833-178FD57FD1C3}"/>
              </a:ext>
            </a:extLst>
          </p:cNvPr>
          <p:cNvSpPr/>
          <p:nvPr/>
        </p:nvSpPr>
        <p:spPr>
          <a:xfrm>
            <a:off x="14030325" y="11453247"/>
            <a:ext cx="1158014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BEFE25-039E-4CFE-A6E9-281727AD6652}"/>
              </a:ext>
            </a:extLst>
          </p:cNvPr>
          <p:cNvSpPr/>
          <p:nvPr/>
        </p:nvSpPr>
        <p:spPr>
          <a:xfrm>
            <a:off x="21621750" y="11453247"/>
            <a:ext cx="959280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4A0A58-2FC5-4B0F-A36F-3F0A214FA4D6}"/>
              </a:ext>
            </a:extLst>
          </p:cNvPr>
          <p:cNvSpPr/>
          <p:nvPr/>
        </p:nvSpPr>
        <p:spPr>
          <a:xfrm>
            <a:off x="14273940" y="8689432"/>
            <a:ext cx="481997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996DAA-96EA-49BB-A48D-5F6BB46C9D07}"/>
              </a:ext>
            </a:extLst>
          </p:cNvPr>
          <p:cNvSpPr/>
          <p:nvPr/>
        </p:nvSpPr>
        <p:spPr>
          <a:xfrm>
            <a:off x="19372883" y="8689432"/>
            <a:ext cx="557937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E26117-70C9-48A4-9F9E-772F73565AE4}"/>
              </a:ext>
            </a:extLst>
          </p:cNvPr>
          <p:cNvSpPr/>
          <p:nvPr/>
        </p:nvSpPr>
        <p:spPr>
          <a:xfrm>
            <a:off x="20101303" y="8689432"/>
            <a:ext cx="1084880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C917A8-93DE-4459-9158-7FE0CB5C2C84}"/>
              </a:ext>
            </a:extLst>
          </p:cNvPr>
          <p:cNvSpPr/>
          <p:nvPr/>
        </p:nvSpPr>
        <p:spPr>
          <a:xfrm>
            <a:off x="21356666" y="8689432"/>
            <a:ext cx="1084880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E380829-E9AB-4CE4-984B-01528904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08B4F565-C8B2-446A-8B61-80D5DF6F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7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9C032BE-CCD2-458C-8BAD-ABC09D35FA3A}"/>
              </a:ext>
            </a:extLst>
          </p:cNvPr>
          <p:cNvGrpSpPr/>
          <p:nvPr/>
        </p:nvGrpSpPr>
        <p:grpSpPr>
          <a:xfrm>
            <a:off x="8382710" y="2651523"/>
            <a:ext cx="15241001" cy="9727977"/>
            <a:chOff x="2598237" y="2748543"/>
            <a:chExt cx="19181176" cy="122428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3A1623-05D6-4E56-91E5-7182713BE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915"/>
            <a:stretch/>
          </p:blipFill>
          <p:spPr>
            <a:xfrm>
              <a:off x="2598237" y="2748543"/>
              <a:ext cx="19181176" cy="1520416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3FFA0D-AB01-42BD-BEEC-351EDEC4D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390"/>
            <a:stretch/>
          </p:blipFill>
          <p:spPr>
            <a:xfrm>
              <a:off x="2598237" y="4757980"/>
              <a:ext cx="19181176" cy="1023346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583284" y="5814059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583284" y="8823801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583284" y="1104599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7916727" y="4608286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7916727" y="7938761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7916727" y="10594906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1652130" y="2933340"/>
            <a:ext cx="6830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Purchase of office equipment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DED85C-522A-4C9F-8CC4-6720FA4D9DB0}"/>
              </a:ext>
            </a:extLst>
          </p:cNvPr>
          <p:cNvSpPr/>
          <p:nvPr/>
        </p:nvSpPr>
        <p:spPr>
          <a:xfrm>
            <a:off x="13854635" y="11293590"/>
            <a:ext cx="1054399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189A-44FC-4E8D-A6B6-AE4356693334}"/>
              </a:ext>
            </a:extLst>
          </p:cNvPr>
          <p:cNvSpPr/>
          <p:nvPr/>
        </p:nvSpPr>
        <p:spPr>
          <a:xfrm>
            <a:off x="21744122" y="11293590"/>
            <a:ext cx="894227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DA9B2-8769-48A6-B8AB-04EBF606FDD3}"/>
              </a:ext>
            </a:extLst>
          </p:cNvPr>
          <p:cNvSpPr/>
          <p:nvPr/>
        </p:nvSpPr>
        <p:spPr>
          <a:xfrm>
            <a:off x="13893716" y="8498932"/>
            <a:ext cx="5137233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BA1C73-86E9-447D-801E-7A93BB009A9F}"/>
              </a:ext>
            </a:extLst>
          </p:cNvPr>
          <p:cNvSpPr/>
          <p:nvPr/>
        </p:nvSpPr>
        <p:spPr>
          <a:xfrm>
            <a:off x="19496932" y="8543719"/>
            <a:ext cx="754739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B98D98-A39A-40DA-843C-AFAF4A076242}"/>
              </a:ext>
            </a:extLst>
          </p:cNvPr>
          <p:cNvSpPr/>
          <p:nvPr/>
        </p:nvSpPr>
        <p:spPr>
          <a:xfrm>
            <a:off x="20360130" y="8667544"/>
            <a:ext cx="1084880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93FAE9-6317-4C53-B6CA-D9B2889C5278}"/>
              </a:ext>
            </a:extLst>
          </p:cNvPr>
          <p:cNvSpPr/>
          <p:nvPr/>
        </p:nvSpPr>
        <p:spPr>
          <a:xfrm>
            <a:off x="21553469" y="8667544"/>
            <a:ext cx="1084880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58EFB0E-8628-4754-B7A4-FD25D433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43B3C2-96DE-445D-9D97-BC81770F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91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583284" y="5814059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583284" y="8823801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583284" y="1104599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7916727" y="4608286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7916727" y="7938761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7916727" y="10594906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A24A22-C24D-4FF0-BC7C-427406843EC4}"/>
              </a:ext>
            </a:extLst>
          </p:cNvPr>
          <p:cNvGrpSpPr/>
          <p:nvPr/>
        </p:nvGrpSpPr>
        <p:grpSpPr>
          <a:xfrm>
            <a:off x="8483007" y="2387596"/>
            <a:ext cx="15105404" cy="10028939"/>
            <a:chOff x="4636123" y="4509502"/>
            <a:chExt cx="15105404" cy="100289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134DB0-F581-4BFA-93C1-4BBFF9EB1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277"/>
            <a:stretch/>
          </p:blipFill>
          <p:spPr>
            <a:xfrm>
              <a:off x="4636123" y="4509502"/>
              <a:ext cx="15105404" cy="1470737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22A0AF-519B-435E-AFB1-EF9A9A5F8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665"/>
            <a:stretch/>
          </p:blipFill>
          <p:spPr>
            <a:xfrm>
              <a:off x="4636123" y="6399998"/>
              <a:ext cx="15105404" cy="813844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1652130" y="2763787"/>
            <a:ext cx="6830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Receipt of cash for future service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FD107-91F3-4F30-AEE1-AFC90BA1DCB5}"/>
              </a:ext>
            </a:extLst>
          </p:cNvPr>
          <p:cNvSpPr/>
          <p:nvPr/>
        </p:nvSpPr>
        <p:spPr>
          <a:xfrm>
            <a:off x="13812240" y="11718039"/>
            <a:ext cx="930874" cy="372361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CF0435-4745-42D3-A092-E5141DC3D4D2}"/>
              </a:ext>
            </a:extLst>
          </p:cNvPr>
          <p:cNvSpPr/>
          <p:nvPr/>
        </p:nvSpPr>
        <p:spPr>
          <a:xfrm>
            <a:off x="22012275" y="11361863"/>
            <a:ext cx="930874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A283B6-193B-457F-AC9F-717F858FB842}"/>
              </a:ext>
            </a:extLst>
          </p:cNvPr>
          <p:cNvSpPr/>
          <p:nvPr/>
        </p:nvSpPr>
        <p:spPr>
          <a:xfrm>
            <a:off x="13893716" y="8667544"/>
            <a:ext cx="5137233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89AE6-7618-45C7-88A6-4CBD9D830CDB}"/>
              </a:ext>
            </a:extLst>
          </p:cNvPr>
          <p:cNvSpPr/>
          <p:nvPr/>
        </p:nvSpPr>
        <p:spPr>
          <a:xfrm>
            <a:off x="19597229" y="8712331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77E31-3290-4B31-9472-94A865A51179}"/>
              </a:ext>
            </a:extLst>
          </p:cNvPr>
          <p:cNvSpPr/>
          <p:nvPr/>
        </p:nvSpPr>
        <p:spPr>
          <a:xfrm>
            <a:off x="20360130" y="8836156"/>
            <a:ext cx="1084880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880D2-7FA1-4823-A898-B95771E9C152}"/>
              </a:ext>
            </a:extLst>
          </p:cNvPr>
          <p:cNvSpPr/>
          <p:nvPr/>
        </p:nvSpPr>
        <p:spPr>
          <a:xfrm>
            <a:off x="21580852" y="8823801"/>
            <a:ext cx="1084880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A304F5-D95A-4786-908D-A523C2F3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7BC3CF-30F9-4489-B118-4F9CB4E3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5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583284" y="5814059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583284" y="8823801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583284" y="1104599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7916727" y="4608286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7916727" y="7938761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7916727" y="10594906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1652130" y="2763787"/>
            <a:ext cx="6830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Payment of monthly rent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AE8EE-BB32-4F90-9812-C01803E79908}"/>
              </a:ext>
            </a:extLst>
          </p:cNvPr>
          <p:cNvGrpSpPr/>
          <p:nvPr/>
        </p:nvGrpSpPr>
        <p:grpSpPr>
          <a:xfrm>
            <a:off x="8618897" y="2498474"/>
            <a:ext cx="15005795" cy="9921782"/>
            <a:chOff x="2969214" y="-659508"/>
            <a:chExt cx="18439222" cy="121919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FAA6F4-2E15-465C-9C4D-27668F384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456"/>
            <a:stretch/>
          </p:blipFill>
          <p:spPr>
            <a:xfrm>
              <a:off x="2969214" y="-659508"/>
              <a:ext cx="18439222" cy="1446252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248627-AE7E-45FC-B1CC-1867B7D79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939"/>
            <a:stretch/>
          </p:blipFill>
          <p:spPr>
            <a:xfrm>
              <a:off x="2969214" y="1511445"/>
              <a:ext cx="18439222" cy="100210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DC3E8BA-97E0-49D5-B90C-9FC8AC5623DF}"/>
              </a:ext>
            </a:extLst>
          </p:cNvPr>
          <p:cNvSpPr/>
          <p:nvPr/>
        </p:nvSpPr>
        <p:spPr>
          <a:xfrm>
            <a:off x="19535597" y="11319786"/>
            <a:ext cx="930874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1C087-E5B5-43AD-8823-2CE97B2C77B3}"/>
              </a:ext>
            </a:extLst>
          </p:cNvPr>
          <p:cNvSpPr/>
          <p:nvPr/>
        </p:nvSpPr>
        <p:spPr>
          <a:xfrm>
            <a:off x="14277677" y="8521831"/>
            <a:ext cx="5137233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D4BA6-1862-4EE9-98A2-5C0432160080}"/>
              </a:ext>
            </a:extLst>
          </p:cNvPr>
          <p:cNvSpPr/>
          <p:nvPr/>
        </p:nvSpPr>
        <p:spPr>
          <a:xfrm>
            <a:off x="19597229" y="8712331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D9C1C-6AA0-4297-88AA-402579A332FA}"/>
              </a:ext>
            </a:extLst>
          </p:cNvPr>
          <p:cNvSpPr/>
          <p:nvPr/>
        </p:nvSpPr>
        <p:spPr>
          <a:xfrm>
            <a:off x="20561721" y="8599878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9074CA-2B04-45B8-A025-0B77F9529302}"/>
              </a:ext>
            </a:extLst>
          </p:cNvPr>
          <p:cNvSpPr/>
          <p:nvPr/>
        </p:nvSpPr>
        <p:spPr>
          <a:xfrm>
            <a:off x="21659984" y="8521831"/>
            <a:ext cx="953456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1BA1B-850E-4F3F-972D-963C9DF40F5D}"/>
              </a:ext>
            </a:extLst>
          </p:cNvPr>
          <p:cNvSpPr/>
          <p:nvPr/>
        </p:nvSpPr>
        <p:spPr>
          <a:xfrm>
            <a:off x="16675100" y="11319786"/>
            <a:ext cx="839420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DDFB3B1-09BE-43E1-AFB6-7125B373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0970025-889D-403A-B8E7-746B4172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9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583284" y="5565049"/>
            <a:ext cx="7333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583284" y="8823801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583284" y="1104599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7916727" y="4359276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7916727" y="7938761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7916727" y="10594906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3294951" y="2763787"/>
            <a:ext cx="4621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Payment for insurance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38B53-587C-46C1-95C0-229AB0887C1E}"/>
              </a:ext>
            </a:extLst>
          </p:cNvPr>
          <p:cNvGrpSpPr/>
          <p:nvPr/>
        </p:nvGrpSpPr>
        <p:grpSpPr>
          <a:xfrm>
            <a:off x="8679027" y="2579838"/>
            <a:ext cx="14612773" cy="9871114"/>
            <a:chOff x="4485123" y="4336805"/>
            <a:chExt cx="15407403" cy="10407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5E4129-96D9-4463-A462-601D3EF97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2203"/>
            <a:stretch/>
          </p:blipFill>
          <p:spPr>
            <a:xfrm>
              <a:off x="4485123" y="4336805"/>
              <a:ext cx="15407403" cy="1069383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1A54B4-CDC1-4890-85E8-5AF845571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889"/>
            <a:stretch/>
          </p:blipFill>
          <p:spPr>
            <a:xfrm>
              <a:off x="4485123" y="5814059"/>
              <a:ext cx="15407403" cy="8930642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EAE1CB-EAA3-4208-98B9-86FA0E742118}"/>
              </a:ext>
            </a:extLst>
          </p:cNvPr>
          <p:cNvSpPr/>
          <p:nvPr/>
        </p:nvSpPr>
        <p:spPr>
          <a:xfrm>
            <a:off x="19070160" y="11144098"/>
            <a:ext cx="930874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05A29A-4FAF-48B6-B2D4-4CBF684DF93B}"/>
              </a:ext>
            </a:extLst>
          </p:cNvPr>
          <p:cNvSpPr/>
          <p:nvPr/>
        </p:nvSpPr>
        <p:spPr>
          <a:xfrm>
            <a:off x="13892270" y="8521831"/>
            <a:ext cx="5137233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8BB1C-08FE-48CD-A170-3C8FB546BC53}"/>
              </a:ext>
            </a:extLst>
          </p:cNvPr>
          <p:cNvSpPr/>
          <p:nvPr/>
        </p:nvSpPr>
        <p:spPr>
          <a:xfrm>
            <a:off x="19335145" y="8649808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22791-E9C0-43EF-98BC-B37814452C7F}"/>
              </a:ext>
            </a:extLst>
          </p:cNvPr>
          <p:cNvSpPr/>
          <p:nvPr/>
        </p:nvSpPr>
        <p:spPr>
          <a:xfrm>
            <a:off x="20109267" y="8698450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22A84-5156-4513-96C6-F46EBA403284}"/>
              </a:ext>
            </a:extLst>
          </p:cNvPr>
          <p:cNvSpPr/>
          <p:nvPr/>
        </p:nvSpPr>
        <p:spPr>
          <a:xfrm>
            <a:off x="21355184" y="8541364"/>
            <a:ext cx="953456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0F407-01FD-4BA9-B9E4-E9D0DD919187}"/>
              </a:ext>
            </a:extLst>
          </p:cNvPr>
          <p:cNvSpPr/>
          <p:nvPr/>
        </p:nvSpPr>
        <p:spPr>
          <a:xfrm>
            <a:off x="16449675" y="11575623"/>
            <a:ext cx="769570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0F109B0-8B81-4CAA-807E-B282CE95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CAEE488-BFE6-4100-9B4C-E21DC193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8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848148" y="5565049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848148" y="8823801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848148" y="1104599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8181591" y="4359276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8181591" y="7938761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8181591" y="10594906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2340245" y="2763787"/>
            <a:ext cx="6531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Purchase of supplies on credit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9390AF-99BB-4157-997D-1AFEC574F5F7}"/>
              </a:ext>
            </a:extLst>
          </p:cNvPr>
          <p:cNvGrpSpPr/>
          <p:nvPr/>
        </p:nvGrpSpPr>
        <p:grpSpPr>
          <a:xfrm>
            <a:off x="8742061" y="2484818"/>
            <a:ext cx="14787441" cy="9867180"/>
            <a:chOff x="3226993" y="4059431"/>
            <a:chExt cx="17923664" cy="11959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71EBD1-18FD-4157-889E-A5313DFB9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88987"/>
            <a:stretch/>
          </p:blipFill>
          <p:spPr>
            <a:xfrm>
              <a:off x="3226993" y="4059431"/>
              <a:ext cx="17923664" cy="1510508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D3F0E7-8897-4EB8-B5CA-AB3F00BA4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275"/>
            <a:stretch/>
          </p:blipFill>
          <p:spPr>
            <a:xfrm>
              <a:off x="3226993" y="6044338"/>
              <a:ext cx="17923664" cy="997497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449A882-D100-4D06-B40E-CB65818BBFDD}"/>
              </a:ext>
            </a:extLst>
          </p:cNvPr>
          <p:cNvSpPr/>
          <p:nvPr/>
        </p:nvSpPr>
        <p:spPr>
          <a:xfrm>
            <a:off x="21551536" y="11399935"/>
            <a:ext cx="1000099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0356A1-B4C9-449C-830B-5BCA444C1163}"/>
              </a:ext>
            </a:extLst>
          </p:cNvPr>
          <p:cNvSpPr/>
          <p:nvPr/>
        </p:nvSpPr>
        <p:spPr>
          <a:xfrm>
            <a:off x="14265843" y="8554558"/>
            <a:ext cx="5137233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4DA5A-4F42-48C5-B7E6-0C724FE89518}"/>
              </a:ext>
            </a:extLst>
          </p:cNvPr>
          <p:cNvSpPr/>
          <p:nvPr/>
        </p:nvSpPr>
        <p:spPr>
          <a:xfrm>
            <a:off x="19599482" y="8541364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3EC95-18D5-425D-BA20-BE51347FCB51}"/>
              </a:ext>
            </a:extLst>
          </p:cNvPr>
          <p:cNvSpPr/>
          <p:nvPr/>
        </p:nvSpPr>
        <p:spPr>
          <a:xfrm>
            <a:off x="20450276" y="8649808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83EC7-C5BB-4381-86ED-23F247406228}"/>
              </a:ext>
            </a:extLst>
          </p:cNvPr>
          <p:cNvSpPr/>
          <p:nvPr/>
        </p:nvSpPr>
        <p:spPr>
          <a:xfrm>
            <a:off x="21551536" y="8541364"/>
            <a:ext cx="953456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1D0B9-83DA-498E-A9B3-A2A054884D76}"/>
              </a:ext>
            </a:extLst>
          </p:cNvPr>
          <p:cNvSpPr/>
          <p:nvPr/>
        </p:nvSpPr>
        <p:spPr>
          <a:xfrm>
            <a:off x="14035314" y="11399935"/>
            <a:ext cx="1000099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AAB8F4A-1705-4B51-BEA8-63B59386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B16B82B-DC46-49BE-8FBE-42DCFFF9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1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the tabular analysis into two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EDADD-AF7B-441B-B79A-2996220EA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50"/>
          <a:stretch/>
        </p:blipFill>
        <p:spPr>
          <a:xfrm>
            <a:off x="1085850" y="2921377"/>
            <a:ext cx="11102975" cy="52333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8F19C-A8D0-4CB2-9417-6FAF124DA60A}"/>
              </a:ext>
            </a:extLst>
          </p:cNvPr>
          <p:cNvSpPr/>
          <p:nvPr/>
        </p:nvSpPr>
        <p:spPr>
          <a:xfrm>
            <a:off x="13411200" y="4370133"/>
            <a:ext cx="3423599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Cash</a:t>
            </a: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Equipment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D8C594-E7DE-4D81-82CA-918FC46B2D9E}"/>
              </a:ext>
            </a:extLst>
          </p:cNvPr>
          <p:cNvSpPr/>
          <p:nvPr/>
        </p:nvSpPr>
        <p:spPr>
          <a:xfrm>
            <a:off x="12654685" y="4370133"/>
            <a:ext cx="754238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AB23C5-985C-4CA6-BBFE-0B892F1E2E83}"/>
              </a:ext>
            </a:extLst>
          </p:cNvPr>
          <p:cNvSpPr/>
          <p:nvPr/>
        </p:nvSpPr>
        <p:spPr>
          <a:xfrm>
            <a:off x="16834799" y="4370133"/>
            <a:ext cx="2137372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ysClr val="windowText" lastClr="000000"/>
                </a:solidFill>
              </a:rPr>
              <a:t>-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7,000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+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7,000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3E2EE-1069-414F-97A9-8A5B46BF99B9}"/>
              </a:ext>
            </a:extLst>
          </p:cNvPr>
          <p:cNvSpPr/>
          <p:nvPr/>
        </p:nvSpPr>
        <p:spPr>
          <a:xfrm>
            <a:off x="13411200" y="2859073"/>
            <a:ext cx="3423599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Cash</a:t>
            </a: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Share Capital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608D7-ADD1-4C5B-B94F-B92241DD59C3}"/>
              </a:ext>
            </a:extLst>
          </p:cNvPr>
          <p:cNvSpPr/>
          <p:nvPr/>
        </p:nvSpPr>
        <p:spPr>
          <a:xfrm>
            <a:off x="12654685" y="2859073"/>
            <a:ext cx="754238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BF82BB-D394-4218-BB89-148267875D98}"/>
              </a:ext>
            </a:extLst>
          </p:cNvPr>
          <p:cNvSpPr/>
          <p:nvPr/>
        </p:nvSpPr>
        <p:spPr>
          <a:xfrm>
            <a:off x="16834799" y="2859073"/>
            <a:ext cx="2137372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>
                <a:solidFill>
                  <a:sysClr val="windowText" lastClr="000000"/>
                </a:solidFill>
              </a:rPr>
              <a:t>+€15,000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+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15,000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3A4D42-E7A4-4691-8B5E-B58FA5A966D8}"/>
              </a:ext>
            </a:extLst>
          </p:cNvPr>
          <p:cNvSpPr/>
          <p:nvPr/>
        </p:nvSpPr>
        <p:spPr>
          <a:xfrm>
            <a:off x="13411200" y="5871944"/>
            <a:ext cx="3423599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Supplies</a:t>
            </a: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Accounts Payable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BE4824-B24E-4A3D-A984-6333BD332745}"/>
              </a:ext>
            </a:extLst>
          </p:cNvPr>
          <p:cNvSpPr/>
          <p:nvPr/>
        </p:nvSpPr>
        <p:spPr>
          <a:xfrm>
            <a:off x="12654685" y="5871944"/>
            <a:ext cx="754238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F117D0-C63C-470E-9447-BFEC32E03D78}"/>
              </a:ext>
            </a:extLst>
          </p:cNvPr>
          <p:cNvSpPr/>
          <p:nvPr/>
        </p:nvSpPr>
        <p:spPr>
          <a:xfrm>
            <a:off x="16834799" y="5871944"/>
            <a:ext cx="2137372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+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1,600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+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1,600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9838F-0737-4F8F-843F-5CA58806A49E}"/>
              </a:ext>
            </a:extLst>
          </p:cNvPr>
          <p:cNvSpPr/>
          <p:nvPr/>
        </p:nvSpPr>
        <p:spPr>
          <a:xfrm>
            <a:off x="13411200" y="7404837"/>
            <a:ext cx="3423599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ysClr val="windowText" lastClr="000000"/>
                </a:solidFill>
              </a:rPr>
              <a:t>Cash</a:t>
            </a: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Revenue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CB09C5-2275-4804-8D48-F1E46D752554}"/>
              </a:ext>
            </a:extLst>
          </p:cNvPr>
          <p:cNvSpPr/>
          <p:nvPr/>
        </p:nvSpPr>
        <p:spPr>
          <a:xfrm>
            <a:off x="12654685" y="7404837"/>
            <a:ext cx="754238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9A6010-6A7E-4D93-B24A-B2323D332B3B}"/>
              </a:ext>
            </a:extLst>
          </p:cNvPr>
          <p:cNvSpPr/>
          <p:nvPr/>
        </p:nvSpPr>
        <p:spPr>
          <a:xfrm>
            <a:off x="16834799" y="7404837"/>
            <a:ext cx="2137372" cy="1262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+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1,200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+</a:t>
            </a:r>
            <a:r>
              <a:rPr lang="zh-CN" altLang="en-US" dirty="0">
                <a:solidFill>
                  <a:sysClr val="windowText" lastClr="000000"/>
                </a:solidFill>
              </a:rPr>
              <a:t>€</a:t>
            </a:r>
            <a:r>
              <a:rPr lang="en-US" altLang="zh-CN" dirty="0">
                <a:solidFill>
                  <a:sysClr val="windowText" lastClr="000000"/>
                </a:solidFill>
              </a:rPr>
              <a:t>1,200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4AE4E-2261-4D36-84C9-4885C0AA8A7F}"/>
              </a:ext>
            </a:extLst>
          </p:cNvPr>
          <p:cNvSpPr/>
          <p:nvPr/>
        </p:nvSpPr>
        <p:spPr>
          <a:xfrm>
            <a:off x="13411200" y="8937730"/>
            <a:ext cx="3423599" cy="6463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EAC02C-0460-47BE-8426-A553B9E6C848}"/>
              </a:ext>
            </a:extLst>
          </p:cNvPr>
          <p:cNvSpPr/>
          <p:nvPr/>
        </p:nvSpPr>
        <p:spPr>
          <a:xfrm>
            <a:off x="12654685" y="8937730"/>
            <a:ext cx="754238" cy="6463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B5BBB4-EB84-4342-8A82-229376AD383F}"/>
              </a:ext>
            </a:extLst>
          </p:cNvPr>
          <p:cNvSpPr/>
          <p:nvPr/>
        </p:nvSpPr>
        <p:spPr>
          <a:xfrm>
            <a:off x="16834799" y="8937730"/>
            <a:ext cx="2137372" cy="6463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2DB2A1-B986-4381-85BD-5E9B06A4714C}"/>
              </a:ext>
            </a:extLst>
          </p:cNvPr>
          <p:cNvSpPr txBox="1"/>
          <p:nvPr/>
        </p:nvSpPr>
        <p:spPr>
          <a:xfrm>
            <a:off x="12515170" y="2071375"/>
            <a:ext cx="6316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1 Rows = Transactions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F43BDC-A403-4295-BB1F-C2E5672EFFD5}"/>
              </a:ext>
            </a:extLst>
          </p:cNvPr>
          <p:cNvSpPr txBox="1"/>
          <p:nvPr/>
        </p:nvSpPr>
        <p:spPr>
          <a:xfrm>
            <a:off x="19173372" y="2071375"/>
            <a:ext cx="4774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2 Columns = Accounts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1F4BF2-4DE2-4C95-B271-1B6AA32E920B}"/>
              </a:ext>
            </a:extLst>
          </p:cNvPr>
          <p:cNvSpPr/>
          <p:nvPr/>
        </p:nvSpPr>
        <p:spPr>
          <a:xfrm>
            <a:off x="19518469" y="2859073"/>
            <a:ext cx="4064212" cy="5629556"/>
          </a:xfrm>
          <a:prstGeom prst="rect">
            <a:avLst/>
          </a:prstGeom>
          <a:solidFill>
            <a:srgbClr val="FDFAD8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u="sng" dirty="0">
                <a:solidFill>
                  <a:sysClr val="windowText" lastClr="000000"/>
                </a:solidFill>
              </a:rPr>
              <a:t>Cash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€15,000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-</a:t>
            </a:r>
            <a:r>
              <a:rPr lang="en-US" altLang="zh-CN" dirty="0">
                <a:solidFill>
                  <a:sysClr val="windowText" lastClr="000000"/>
                </a:solidFill>
              </a:rPr>
              <a:t>7,000</a:t>
            </a:r>
          </a:p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+1,200</a:t>
            </a:r>
          </a:p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+1,500</a:t>
            </a:r>
          </a:p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-1,700</a:t>
            </a:r>
          </a:p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-250</a:t>
            </a:r>
          </a:p>
          <a:p>
            <a:pPr algn="r"/>
            <a:r>
              <a:rPr lang="en-US" altLang="zh-CN" dirty="0">
                <a:solidFill>
                  <a:sysClr val="windowText" lastClr="000000"/>
                </a:solidFill>
              </a:rPr>
              <a:t>+600</a:t>
            </a:r>
          </a:p>
          <a:p>
            <a:pPr algn="r"/>
            <a:r>
              <a:rPr lang="en-US" altLang="zh-CN" u="sng" dirty="0">
                <a:solidFill>
                  <a:sysClr val="windowText" lastClr="000000"/>
                </a:solidFill>
              </a:rPr>
              <a:t>-1,300</a:t>
            </a:r>
          </a:p>
          <a:p>
            <a:pPr algn="r"/>
            <a:r>
              <a:rPr lang="en-US" u="dbl" dirty="0">
                <a:solidFill>
                  <a:sysClr val="windowText" lastClr="000000"/>
                </a:solidFill>
              </a:rPr>
              <a:t>€8,050</a:t>
            </a:r>
          </a:p>
          <a:p>
            <a:pPr algn="r"/>
            <a:endParaRPr lang="en-US" altLang="zh-CN" dirty="0">
              <a:solidFill>
                <a:sysClr val="windowText" lastClr="000000"/>
              </a:solidFill>
            </a:endParaRPr>
          </a:p>
          <a:p>
            <a:pPr algn="r"/>
            <a:endParaRPr lang="en-US" dirty="0">
              <a:solidFill>
                <a:sysClr val="windowText" lastClr="000000"/>
              </a:solidFill>
            </a:endParaRPr>
          </a:p>
          <a:p>
            <a:pPr algn="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B0E4C2-4E87-45F7-A1D7-531D483CD0BE}"/>
              </a:ext>
            </a:extLst>
          </p:cNvPr>
          <p:cNvSpPr/>
          <p:nvPr/>
        </p:nvSpPr>
        <p:spPr>
          <a:xfrm>
            <a:off x="19518469" y="8667580"/>
            <a:ext cx="4064212" cy="2321203"/>
          </a:xfrm>
          <a:prstGeom prst="rect">
            <a:avLst/>
          </a:prstGeom>
          <a:solidFill>
            <a:srgbClr val="FDFAD8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u="sng" dirty="0">
                <a:solidFill>
                  <a:sysClr val="windowText" lastClr="000000"/>
                </a:solidFill>
              </a:rPr>
              <a:t>Accounts Receivable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</a:rPr>
              <a:t>€2,000</a:t>
            </a:r>
          </a:p>
          <a:p>
            <a:pPr algn="r"/>
            <a:r>
              <a:rPr lang="en-US" u="sng" dirty="0">
                <a:solidFill>
                  <a:sysClr val="windowText" lastClr="000000"/>
                </a:solidFill>
              </a:rPr>
              <a:t>-</a:t>
            </a:r>
            <a:r>
              <a:rPr lang="en-US" altLang="zh-CN" u="sng" dirty="0">
                <a:solidFill>
                  <a:sysClr val="windowText" lastClr="000000"/>
                </a:solidFill>
              </a:rPr>
              <a:t>600</a:t>
            </a:r>
          </a:p>
          <a:p>
            <a:pPr algn="r"/>
            <a:r>
              <a:rPr lang="en-US" u="dbl" dirty="0">
                <a:solidFill>
                  <a:sysClr val="windowText" lastClr="000000"/>
                </a:solidFill>
              </a:rPr>
              <a:t>€1,400</a:t>
            </a:r>
          </a:p>
          <a:p>
            <a:pPr algn="r"/>
            <a:endParaRPr lang="en-US" altLang="zh-CN" dirty="0">
              <a:solidFill>
                <a:sysClr val="windowText" lastClr="000000"/>
              </a:solidFill>
            </a:endParaRPr>
          </a:p>
          <a:p>
            <a:pPr algn="r"/>
            <a:endParaRPr lang="en-US" dirty="0">
              <a:solidFill>
                <a:sysClr val="windowText" lastClr="000000"/>
              </a:solidFill>
            </a:endParaRPr>
          </a:p>
          <a:p>
            <a:pPr algn="r"/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244B4B-42A8-49B3-8D27-129525E9A5F0}"/>
              </a:ext>
            </a:extLst>
          </p:cNvPr>
          <p:cNvCxnSpPr>
            <a:cxnSpLocks/>
          </p:cNvCxnSpPr>
          <p:nvPr/>
        </p:nvCxnSpPr>
        <p:spPr>
          <a:xfrm>
            <a:off x="12399055" y="2215980"/>
            <a:ext cx="0" cy="10377714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9FE85D-4A3B-4A49-AE09-72682868E093}"/>
              </a:ext>
            </a:extLst>
          </p:cNvPr>
          <p:cNvSpPr/>
          <p:nvPr/>
        </p:nvSpPr>
        <p:spPr>
          <a:xfrm>
            <a:off x="19518469" y="11231969"/>
            <a:ext cx="4064212" cy="730250"/>
          </a:xfrm>
          <a:prstGeom prst="rect">
            <a:avLst/>
          </a:prstGeom>
          <a:solidFill>
            <a:srgbClr val="FDFAD8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…</a:t>
            </a:r>
            <a:endParaRPr lang="en-US" u="dbl" dirty="0">
              <a:solidFill>
                <a:sysClr val="windowText" lastClr="000000"/>
              </a:solidFill>
            </a:endParaRPr>
          </a:p>
          <a:p>
            <a:pPr algn="r"/>
            <a:endParaRPr lang="en-US" altLang="zh-CN" dirty="0">
              <a:solidFill>
                <a:sysClr val="windowText" lastClr="000000"/>
              </a:solidFill>
            </a:endParaRPr>
          </a:p>
          <a:p>
            <a:pPr algn="r"/>
            <a:endParaRPr lang="en-US" dirty="0">
              <a:solidFill>
                <a:sysClr val="windowText" lastClr="000000"/>
              </a:solidFill>
            </a:endParaRPr>
          </a:p>
          <a:p>
            <a:pPr algn="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A0A6A4-75C7-42A4-9FC2-D1C27C739C40}"/>
              </a:ext>
            </a:extLst>
          </p:cNvPr>
          <p:cNvSpPr txBox="1"/>
          <p:nvPr/>
        </p:nvSpPr>
        <p:spPr>
          <a:xfrm>
            <a:off x="2351318" y="8710871"/>
            <a:ext cx="8432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How do we record transactions efficiently?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= How do we remove all </a:t>
            </a:r>
            <a:r>
              <a:rPr lang="en-US" b="1" dirty="0">
                <a:solidFill>
                  <a:schemeClr val="tx2"/>
                </a:solidFill>
              </a:rPr>
              <a:t>empty cells</a:t>
            </a:r>
            <a:r>
              <a:rPr lang="en-US" altLang="zh-CN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5E559C-78BC-4029-A5BC-7F271F90F1C4}"/>
              </a:ext>
            </a:extLst>
          </p:cNvPr>
          <p:cNvSpPr txBox="1"/>
          <p:nvPr/>
        </p:nvSpPr>
        <p:spPr>
          <a:xfrm>
            <a:off x="3483429" y="2189911"/>
            <a:ext cx="6313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Tabular Analysis of Transactions</a:t>
            </a:r>
          </a:p>
        </p:txBody>
      </p:sp>
      <p:pic>
        <p:nvPicPr>
          <p:cNvPr id="1026" name="Picture 2" descr="World map cartoon Royalty Free Vector Image - VectorStock">
            <a:extLst>
              <a:ext uri="{FF2B5EF4-FFF2-40B4-BE49-F238E27FC236}">
                <a16:creationId xmlns:a16="http://schemas.microsoft.com/office/drawing/2014/main" id="{9DB4FF20-33DB-4CE7-B14F-E4AD8AC86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8574" r="5843" b="20820"/>
          <a:stretch/>
        </p:blipFill>
        <p:spPr bwMode="auto">
          <a:xfrm>
            <a:off x="7903335" y="10470623"/>
            <a:ext cx="3163724" cy="19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uclidean Vector Book Information Research Universidad - Color Book Vector  Png, Transparent Png , Transparent Png Image - PNGitem">
            <a:extLst>
              <a:ext uri="{FF2B5EF4-FFF2-40B4-BE49-F238E27FC236}">
                <a16:creationId xmlns:a16="http://schemas.microsoft.com/office/drawing/2014/main" id="{C9ED6984-4372-4082-A606-47F1AD1C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498" y="10470623"/>
            <a:ext cx="2786863" cy="21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E7060B6-66CB-4D04-9EEA-04CD1EC06938}"/>
              </a:ext>
            </a:extLst>
          </p:cNvPr>
          <p:cNvSpPr txBox="1"/>
          <p:nvPr/>
        </p:nvSpPr>
        <p:spPr>
          <a:xfrm>
            <a:off x="3073349" y="11861510"/>
            <a:ext cx="471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Transactions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x </a:t>
            </a:r>
            <a:r>
              <a:rPr lang="en-US" b="1" dirty="0">
                <a:solidFill>
                  <a:srgbClr val="00B050"/>
                </a:solidFill>
              </a:rPr>
              <a:t>Accounts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A83704-0B48-4EF3-B0A3-6FF33686AC57}"/>
              </a:ext>
            </a:extLst>
          </p:cNvPr>
          <p:cNvSpPr txBox="1"/>
          <p:nvPr/>
        </p:nvSpPr>
        <p:spPr>
          <a:xfrm>
            <a:off x="13418519" y="11861510"/>
            <a:ext cx="2569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Transactions</a:t>
            </a:r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D1F469-4DD3-4EA2-BCE6-CECDB49CB532}"/>
              </a:ext>
            </a:extLst>
          </p:cNvPr>
          <p:cNvSpPr txBox="1"/>
          <p:nvPr/>
        </p:nvSpPr>
        <p:spPr>
          <a:xfrm>
            <a:off x="17192051" y="10272775"/>
            <a:ext cx="2569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Accounts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A858BFD-BE0F-4CB7-9F4A-23B31C635183}"/>
              </a:ext>
            </a:extLst>
          </p:cNvPr>
          <p:cNvSpPr/>
          <p:nvPr/>
        </p:nvSpPr>
        <p:spPr>
          <a:xfrm>
            <a:off x="11470707" y="10682668"/>
            <a:ext cx="1947812" cy="1572585"/>
          </a:xfrm>
          <a:prstGeom prst="rightArrow">
            <a:avLst>
              <a:gd name="adj1" fmla="val 50000"/>
              <a:gd name="adj2" fmla="val 43869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79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634AAD4-B98C-438B-94ED-12BD4AAE93AD}"/>
              </a:ext>
            </a:extLst>
          </p:cNvPr>
          <p:cNvGrpSpPr/>
          <p:nvPr/>
        </p:nvGrpSpPr>
        <p:grpSpPr>
          <a:xfrm>
            <a:off x="8483008" y="2475760"/>
            <a:ext cx="14606316" cy="10106737"/>
            <a:chOff x="3164263" y="-355917"/>
            <a:chExt cx="18049123" cy="12488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EAAC6E-F06E-489C-823B-7243597AB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987"/>
            <a:stretch/>
          </p:blipFill>
          <p:spPr>
            <a:xfrm>
              <a:off x="3164263" y="-355917"/>
              <a:ext cx="18049123" cy="1510508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544510-0874-4942-BD93-3715A0DD7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082"/>
            <a:stretch/>
          </p:blipFill>
          <p:spPr>
            <a:xfrm>
              <a:off x="3164263" y="1582953"/>
              <a:ext cx="18049123" cy="1055009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(7)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583284" y="5561170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583284" y="881992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583284" y="11042113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7916727" y="4355397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7916727" y="7934882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7916727" y="10591027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821411" y="2763787"/>
            <a:ext cx="9010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Declaration and payment of dividend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D0A6B-58E4-4D3F-8A62-3EC4B2E2A0E9}"/>
              </a:ext>
            </a:extLst>
          </p:cNvPr>
          <p:cNvSpPr/>
          <p:nvPr/>
        </p:nvSpPr>
        <p:spPr>
          <a:xfrm>
            <a:off x="19079029" y="11140219"/>
            <a:ext cx="929595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54DD6F-4CF6-4B56-97F7-D1DA89FEE30C}"/>
              </a:ext>
            </a:extLst>
          </p:cNvPr>
          <p:cNvSpPr/>
          <p:nvPr/>
        </p:nvSpPr>
        <p:spPr>
          <a:xfrm>
            <a:off x="14035314" y="8554558"/>
            <a:ext cx="5137233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962A74-AFCD-4BFB-8174-0DA16737E95A}"/>
              </a:ext>
            </a:extLst>
          </p:cNvPr>
          <p:cNvSpPr/>
          <p:nvPr/>
        </p:nvSpPr>
        <p:spPr>
          <a:xfrm>
            <a:off x="19272261" y="8541364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5C378-C770-4CA7-AF0F-1A744C1BB843}"/>
              </a:ext>
            </a:extLst>
          </p:cNvPr>
          <p:cNvSpPr/>
          <p:nvPr/>
        </p:nvSpPr>
        <p:spPr>
          <a:xfrm>
            <a:off x="20062296" y="8649808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09C534-9527-4CF5-AE1C-CE13A04C6FE9}"/>
              </a:ext>
            </a:extLst>
          </p:cNvPr>
          <p:cNvSpPr/>
          <p:nvPr/>
        </p:nvSpPr>
        <p:spPr>
          <a:xfrm>
            <a:off x="21380225" y="8541364"/>
            <a:ext cx="953456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274C2-BC50-432F-9D30-7C580132B40D}"/>
              </a:ext>
            </a:extLst>
          </p:cNvPr>
          <p:cNvSpPr/>
          <p:nvPr/>
        </p:nvSpPr>
        <p:spPr>
          <a:xfrm>
            <a:off x="16386628" y="11877917"/>
            <a:ext cx="747485" cy="369595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E2585AD-76D0-457F-9CC1-A779AD58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8A9E6ED-E4D6-4A32-854E-418C0E22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38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(8)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990600" y="5561170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990600" y="8819922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990600" y="11042113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8324043" y="4355397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8324043" y="7934882"/>
            <a:ext cx="566280" cy="244510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8324043" y="10591027"/>
            <a:ext cx="566280" cy="1610586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4175127" y="2763787"/>
            <a:ext cx="4148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Payment of salaries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83559B-DBEF-4ECC-B216-832411FA68BA}"/>
              </a:ext>
            </a:extLst>
          </p:cNvPr>
          <p:cNvGrpSpPr/>
          <p:nvPr/>
        </p:nvGrpSpPr>
        <p:grpSpPr>
          <a:xfrm>
            <a:off x="9024374" y="2551861"/>
            <a:ext cx="14200915" cy="10102254"/>
            <a:chOff x="3431748" y="2333654"/>
            <a:chExt cx="17514153" cy="12459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64FD2F-0DBA-41A6-86D2-C64428F4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324"/>
            <a:stretch/>
          </p:blipFill>
          <p:spPr>
            <a:xfrm>
              <a:off x="3431748" y="2333654"/>
              <a:ext cx="17514153" cy="1327149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66A11C-8810-4E3D-9D54-19279CD1F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161"/>
            <a:stretch/>
          </p:blipFill>
          <p:spPr>
            <a:xfrm>
              <a:off x="3431748" y="4116502"/>
              <a:ext cx="17514153" cy="10676379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BDA9ADF-DD58-4DE3-A1A3-38020BA81324}"/>
              </a:ext>
            </a:extLst>
          </p:cNvPr>
          <p:cNvSpPr/>
          <p:nvPr/>
        </p:nvSpPr>
        <p:spPr>
          <a:xfrm>
            <a:off x="17539775" y="3135086"/>
            <a:ext cx="3520453" cy="38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3CE46D-20D5-4414-8DFB-5AEADE73E586}"/>
              </a:ext>
            </a:extLst>
          </p:cNvPr>
          <p:cNvSpPr/>
          <p:nvPr/>
        </p:nvSpPr>
        <p:spPr>
          <a:xfrm>
            <a:off x="19206724" y="10908302"/>
            <a:ext cx="1000099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4AC1F-5E77-49F6-9094-0FE07DEBDAD3}"/>
              </a:ext>
            </a:extLst>
          </p:cNvPr>
          <p:cNvSpPr/>
          <p:nvPr/>
        </p:nvSpPr>
        <p:spPr>
          <a:xfrm>
            <a:off x="14265843" y="8427388"/>
            <a:ext cx="4940881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55DB38-9314-4B18-A002-16B5571DBA43}"/>
              </a:ext>
            </a:extLst>
          </p:cNvPr>
          <p:cNvSpPr/>
          <p:nvPr/>
        </p:nvSpPr>
        <p:spPr>
          <a:xfrm>
            <a:off x="19403076" y="8427388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FAB1A-CEBA-41B3-8299-004B40EB5CED}"/>
              </a:ext>
            </a:extLst>
          </p:cNvPr>
          <p:cNvSpPr/>
          <p:nvPr/>
        </p:nvSpPr>
        <p:spPr>
          <a:xfrm>
            <a:off x="20155320" y="8541364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98A19-A6A1-490B-8545-7700BEFADC8D}"/>
              </a:ext>
            </a:extLst>
          </p:cNvPr>
          <p:cNvSpPr/>
          <p:nvPr/>
        </p:nvSpPr>
        <p:spPr>
          <a:xfrm>
            <a:off x="21365556" y="8459513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E63F7-CFB8-47B0-86FF-5A212649E98A}"/>
              </a:ext>
            </a:extLst>
          </p:cNvPr>
          <p:cNvSpPr/>
          <p:nvPr/>
        </p:nvSpPr>
        <p:spPr>
          <a:xfrm>
            <a:off x="16539676" y="12005645"/>
            <a:ext cx="880419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2BA84AC-7326-4CE7-9BAC-59B531D3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AAAA1E8-DEE7-470A-B8BB-756EE072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7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1EB9-71E7-4F79-93F7-30A6A6F6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Recording Process – Transaction (</a:t>
            </a:r>
            <a:r>
              <a:rPr lang="en-US" altLang="zh-CN" dirty="0"/>
              <a:t>9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B2E0F-4EF8-463A-8054-567342B011E9}"/>
              </a:ext>
            </a:extLst>
          </p:cNvPr>
          <p:cNvSpPr txBox="1"/>
          <p:nvPr/>
        </p:nvSpPr>
        <p:spPr>
          <a:xfrm>
            <a:off x="1354087" y="5561170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 Analyze business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7BFD4-F5C6-42F2-B128-A1FEEE5B80AE}"/>
              </a:ext>
            </a:extLst>
          </p:cNvPr>
          <p:cNvSpPr txBox="1"/>
          <p:nvPr/>
        </p:nvSpPr>
        <p:spPr>
          <a:xfrm>
            <a:off x="1354087" y="8382949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 Journalize the transactions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7B78D-301E-4B17-9DD1-3F325230DE3F}"/>
              </a:ext>
            </a:extLst>
          </p:cNvPr>
          <p:cNvSpPr txBox="1"/>
          <p:nvPr/>
        </p:nvSpPr>
        <p:spPr>
          <a:xfrm>
            <a:off x="1354087" y="11042113"/>
            <a:ext cx="6830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3 Post to ledger accounts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A32CC2F-D8BD-4AD5-964F-452E929E7E0B}"/>
              </a:ext>
            </a:extLst>
          </p:cNvPr>
          <p:cNvSpPr/>
          <p:nvPr/>
        </p:nvSpPr>
        <p:spPr>
          <a:xfrm>
            <a:off x="8687530" y="4355397"/>
            <a:ext cx="566280" cy="3119432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1420A0E-719A-429E-9739-872370591308}"/>
              </a:ext>
            </a:extLst>
          </p:cNvPr>
          <p:cNvSpPr/>
          <p:nvPr/>
        </p:nvSpPr>
        <p:spPr>
          <a:xfrm>
            <a:off x="8687530" y="7700961"/>
            <a:ext cx="566280" cy="2071863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19EEAB9-8B96-4355-8575-0BC6C2EDD9EB}"/>
              </a:ext>
            </a:extLst>
          </p:cNvPr>
          <p:cNvSpPr/>
          <p:nvPr/>
        </p:nvSpPr>
        <p:spPr>
          <a:xfrm>
            <a:off x="8687530" y="10379985"/>
            <a:ext cx="566280" cy="2032670"/>
          </a:xfrm>
          <a:prstGeom prst="leftBrace">
            <a:avLst>
              <a:gd name="adj1" fmla="val 33853"/>
              <a:gd name="adj2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DEECF-3B4D-402D-8EDA-21E49B0B0549}"/>
              </a:ext>
            </a:extLst>
          </p:cNvPr>
          <p:cNvSpPr txBox="1"/>
          <p:nvPr/>
        </p:nvSpPr>
        <p:spPr>
          <a:xfrm>
            <a:off x="1789331" y="2763787"/>
            <a:ext cx="7191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u="none" strike="noStrike" baseline="0" dirty="0">
                <a:latin typeface="STIX-Bold"/>
              </a:rPr>
              <a:t>Receipt of cash for services provided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A9ADF-DD58-4DE3-A1A3-38020BA81324}"/>
              </a:ext>
            </a:extLst>
          </p:cNvPr>
          <p:cNvSpPr/>
          <p:nvPr/>
        </p:nvSpPr>
        <p:spPr>
          <a:xfrm>
            <a:off x="17539775" y="3135086"/>
            <a:ext cx="3520453" cy="38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6D65FA-A362-4409-AAC0-159BD123EEA6}"/>
              </a:ext>
            </a:extLst>
          </p:cNvPr>
          <p:cNvGrpSpPr/>
          <p:nvPr/>
        </p:nvGrpSpPr>
        <p:grpSpPr>
          <a:xfrm>
            <a:off x="9392889" y="2428255"/>
            <a:ext cx="13759660" cy="10189503"/>
            <a:chOff x="4162356" y="3308915"/>
            <a:chExt cx="16052938" cy="118877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EFAF81-B91E-4A2B-99BA-F2668A386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9" b="88183"/>
            <a:stretch/>
          </p:blipFill>
          <p:spPr>
            <a:xfrm>
              <a:off x="4162356" y="3308915"/>
              <a:ext cx="16052938" cy="1548341"/>
            </a:xfrm>
            <a:prstGeom prst="roundRect">
              <a:avLst/>
            </a:prstGeom>
            <a:ln w="76200">
              <a:solidFill>
                <a:schemeClr val="accent2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9478D9-8935-4E71-9E1C-B6FFA9FD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510"/>
            <a:stretch/>
          </p:blipFill>
          <p:spPr>
            <a:xfrm>
              <a:off x="4162356" y="5253925"/>
              <a:ext cx="16052938" cy="994274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378E47B-1E49-4B1B-8C06-356F29F573F2}"/>
              </a:ext>
            </a:extLst>
          </p:cNvPr>
          <p:cNvSpPr/>
          <p:nvPr/>
        </p:nvSpPr>
        <p:spPr>
          <a:xfrm>
            <a:off x="21501084" y="10884382"/>
            <a:ext cx="1000099" cy="511674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9740E-0FFC-48B0-A902-028293CD052C}"/>
              </a:ext>
            </a:extLst>
          </p:cNvPr>
          <p:cNvSpPr/>
          <p:nvPr/>
        </p:nvSpPr>
        <p:spPr>
          <a:xfrm>
            <a:off x="14509445" y="8269013"/>
            <a:ext cx="4697280" cy="16834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7FA6B-4FE6-4188-935E-AF91518A2689}"/>
              </a:ext>
            </a:extLst>
          </p:cNvPr>
          <p:cNvSpPr/>
          <p:nvPr/>
        </p:nvSpPr>
        <p:spPr>
          <a:xfrm>
            <a:off x="19276647" y="8285141"/>
            <a:ext cx="654442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C02B9-7765-4343-B8C4-ADFFBB5CF750}"/>
              </a:ext>
            </a:extLst>
          </p:cNvPr>
          <p:cNvSpPr/>
          <p:nvPr/>
        </p:nvSpPr>
        <p:spPr>
          <a:xfrm>
            <a:off x="20155320" y="8269013"/>
            <a:ext cx="100009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42DEA-FD76-4CE6-8EA3-03AD9B03AF95}"/>
              </a:ext>
            </a:extLst>
          </p:cNvPr>
          <p:cNvSpPr/>
          <p:nvPr/>
        </p:nvSpPr>
        <p:spPr>
          <a:xfrm>
            <a:off x="21470088" y="8269013"/>
            <a:ext cx="904908" cy="1492954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1FD9A-ED96-405C-8306-1BFFBA6B249B}"/>
              </a:ext>
            </a:extLst>
          </p:cNvPr>
          <p:cNvSpPr/>
          <p:nvPr/>
        </p:nvSpPr>
        <p:spPr>
          <a:xfrm>
            <a:off x="14509445" y="11622835"/>
            <a:ext cx="880419" cy="420186"/>
          </a:xfrm>
          <a:prstGeom prst="rect">
            <a:avLst/>
          </a:prstGeom>
          <a:solidFill>
            <a:srgbClr val="BEE2D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76D4E87-741B-4E1A-9DEF-9A1C8B15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180FD20-4573-4F31-9D3D-6A43A9BF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79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2986-7985-4BEE-B039-4BF7BD7D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Journalizing and Posting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C476C3-F9C0-4E08-B1B0-735D117AC8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F80CA-56F1-43EE-B53D-F1E9A8DA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8"/>
          <a:stretch/>
        </p:blipFill>
        <p:spPr>
          <a:xfrm>
            <a:off x="990600" y="2143450"/>
            <a:ext cx="9371336" cy="10553396"/>
          </a:xfrm>
          <a:prstGeom prst="rect">
            <a:avLst/>
          </a:prstGeom>
          <a:ln w="76200">
            <a:solidFill>
              <a:srgbClr val="D0BCA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26D66-9560-4D27-B1DA-D77DC0982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0462" y="2143450"/>
            <a:ext cx="12623840" cy="10553396"/>
          </a:xfrm>
          <a:prstGeom prst="rect">
            <a:avLst/>
          </a:prstGeom>
          <a:ln w="76200">
            <a:solidFill>
              <a:srgbClr val="8FCFB6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ABE8B92-D34E-4637-BBAE-73FC9173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0FA42C7-B644-44F7-885E-648D8774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9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679A-CEE8-4E63-A84C-4600737C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Trial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9DFB-A534-46C0-9FFE-45B61D4097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09129" y="5858359"/>
            <a:ext cx="8075908" cy="6505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Three steps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List the account titles and their balances in the appropriate debit or credit column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Total the debit and credit columns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400" dirty="0"/>
              <a:t>Verify the equality of the two columns</a:t>
            </a:r>
          </a:p>
          <a:p>
            <a:pPr marL="914400" indent="-914400">
              <a:buFont typeface="+mj-lt"/>
              <a:buAutoNum type="arabicPeriod"/>
            </a:pP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9A6AC-E015-45B4-958A-FFE84AEB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37" y="4591213"/>
            <a:ext cx="13806763" cy="8045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FD8FE6-8B7F-4861-A4B6-917307B2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61661"/>
            <a:ext cx="21589429" cy="272955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B4F3BA-1685-49CB-A700-B7A9416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A3B0E7-7489-4B65-80AD-04728A8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1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9D2E-C68D-4064-A9AA-72F3F6EE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Trial Balance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BE33C-63B0-4E86-8D04-0C0DA4F241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599" y="2330379"/>
            <a:ext cx="22752803" cy="10033073"/>
          </a:xfrm>
        </p:spPr>
        <p:txBody>
          <a:bodyPr>
            <a:normAutofit/>
          </a:bodyPr>
          <a:lstStyle/>
          <a:p>
            <a:r>
              <a:rPr lang="en-US" sz="4800" dirty="0"/>
              <a:t>The following accounts come from the ledger of Bali Beach Supply at December 31, 2022. Prepare a trial 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500D7-01EE-4646-8660-717D4841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4" y="3812503"/>
            <a:ext cx="14292556" cy="8823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CFF6C-0B1E-4004-A847-EA3C90995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27"/>
          <a:stretch/>
        </p:blipFill>
        <p:spPr>
          <a:xfrm>
            <a:off x="1478100" y="3812503"/>
            <a:ext cx="4488747" cy="3422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543B9-83E2-4376-ACF9-23AC37779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100" y="7235401"/>
            <a:ext cx="7972746" cy="3268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0289A-7FE5-4A42-8119-8BB8E35E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99"/>
          <a:stretch/>
        </p:blipFill>
        <p:spPr>
          <a:xfrm>
            <a:off x="7563173" y="3812503"/>
            <a:ext cx="1887673" cy="3422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8667A6-D3D7-44FA-BD08-2A85A502B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90" r="27664"/>
          <a:stretch/>
        </p:blipFill>
        <p:spPr>
          <a:xfrm>
            <a:off x="5966847" y="3812503"/>
            <a:ext cx="1596326" cy="3422898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C760DA94-5245-4877-BD4C-AFAC31D45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82255"/>
              </p:ext>
            </p:extLst>
          </p:nvPr>
        </p:nvGraphicFramePr>
        <p:xfrm>
          <a:off x="18519169" y="6166140"/>
          <a:ext cx="4772632" cy="5401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316">
                  <a:extLst>
                    <a:ext uri="{9D8B030D-6E8A-4147-A177-3AD203B41FA5}">
                      <a16:colId xmlns:a16="http://schemas.microsoft.com/office/drawing/2014/main" val="2771879609"/>
                    </a:ext>
                  </a:extLst>
                </a:gridCol>
                <a:gridCol w="2386316">
                  <a:extLst>
                    <a:ext uri="{9D8B030D-6E8A-4147-A177-3AD203B41FA5}">
                      <a16:colId xmlns:a16="http://schemas.microsoft.com/office/drawing/2014/main" val="2807154294"/>
                    </a:ext>
                  </a:extLst>
                </a:gridCol>
              </a:tblGrid>
              <a:tr h="45014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355887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87980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88381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1445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613079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272570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48979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65051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692318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12368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12752"/>
                  </a:ext>
                </a:extLst>
              </a:tr>
              <a:tr h="450146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242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FC1AD2A-267B-4461-B3F5-7831A315F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97791"/>
              </p:ext>
            </p:extLst>
          </p:nvPr>
        </p:nvGraphicFramePr>
        <p:xfrm>
          <a:off x="18519169" y="11722456"/>
          <a:ext cx="4772632" cy="450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316">
                  <a:extLst>
                    <a:ext uri="{9D8B030D-6E8A-4147-A177-3AD203B41FA5}">
                      <a16:colId xmlns:a16="http://schemas.microsoft.com/office/drawing/2014/main" val="1731467795"/>
                    </a:ext>
                  </a:extLst>
                </a:gridCol>
                <a:gridCol w="2386316">
                  <a:extLst>
                    <a:ext uri="{9D8B030D-6E8A-4147-A177-3AD203B41FA5}">
                      <a16:colId xmlns:a16="http://schemas.microsoft.com/office/drawing/2014/main" val="41841489"/>
                    </a:ext>
                  </a:extLst>
                </a:gridCol>
              </a:tblGrid>
              <a:tr h="45014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78981"/>
                  </a:ext>
                </a:extLst>
              </a:tr>
            </a:tbl>
          </a:graphicData>
        </a:graphic>
      </p:graphicFrame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3F865FB-D33A-4E35-B38D-BBFDC802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0589307-B032-4E7A-B9D2-803BEB83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7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11999259" cy="11385622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Accounting Cycle (</a:t>
            </a:r>
            <a:r>
              <a:rPr lang="zh-CN" altLang="en-US" sz="4400" dirty="0"/>
              <a:t>会计循环</a:t>
            </a:r>
            <a:r>
              <a:rPr lang="en-US" altLang="zh-CN" sz="4400" dirty="0"/>
              <a:t>)</a:t>
            </a:r>
            <a:endParaRPr lang="en-US" sz="4400" dirty="0"/>
          </a:p>
          <a:p>
            <a:r>
              <a:rPr lang="en-US" sz="4400" dirty="0"/>
              <a:t>Debit (v. </a:t>
            </a:r>
            <a:r>
              <a:rPr lang="zh-CN" altLang="en-US" sz="4400" dirty="0"/>
              <a:t>借 </a:t>
            </a:r>
            <a:r>
              <a:rPr lang="en-US" altLang="zh-CN" sz="4400" dirty="0"/>
              <a:t>/ noun. </a:t>
            </a:r>
            <a:r>
              <a:rPr lang="zh-CN" altLang="en-US" sz="4400" dirty="0"/>
              <a:t>借方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Credit (v. </a:t>
            </a:r>
            <a:r>
              <a:rPr lang="zh-CN" altLang="en-US" sz="4400" dirty="0"/>
              <a:t>贷 </a:t>
            </a:r>
            <a:r>
              <a:rPr lang="en-US" altLang="zh-CN" sz="4400" dirty="0"/>
              <a:t>/ noun. </a:t>
            </a:r>
            <a:r>
              <a:rPr lang="zh-CN" altLang="en-US" sz="4400" dirty="0"/>
              <a:t>贷方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Account (</a:t>
            </a:r>
            <a:r>
              <a:rPr lang="zh-CN" altLang="en-US" sz="4400" dirty="0"/>
              <a:t>会计科目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Chart of accounts (</a:t>
            </a:r>
            <a:r>
              <a:rPr lang="zh-CN" altLang="en-US" sz="4400" dirty="0"/>
              <a:t>会计科目表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Journal (</a:t>
            </a:r>
            <a:r>
              <a:rPr lang="zh-CN" altLang="en-US" sz="4400" dirty="0"/>
              <a:t>日记帐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Journal entry (</a:t>
            </a:r>
            <a:r>
              <a:rPr lang="zh-CN" altLang="en-US" sz="4400" dirty="0"/>
              <a:t>会计分录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General journal (</a:t>
            </a:r>
            <a:r>
              <a:rPr lang="zh-CN" altLang="en-US" sz="4400" dirty="0"/>
              <a:t>普通日记账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General ledger (</a:t>
            </a:r>
            <a:r>
              <a:rPr lang="zh-CN" altLang="en-US" sz="4400" dirty="0"/>
              <a:t>总分类账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Journalizing (</a:t>
            </a:r>
            <a:r>
              <a:rPr lang="zh-CN" altLang="en-US" sz="4400" dirty="0"/>
              <a:t>记日记账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Posting (</a:t>
            </a:r>
            <a:r>
              <a:rPr lang="zh-CN" altLang="en-US" sz="4400" dirty="0"/>
              <a:t>过账</a:t>
            </a:r>
            <a:r>
              <a:rPr lang="en-US" altLang="zh-CN" sz="4400" dirty="0"/>
              <a:t>) </a:t>
            </a:r>
          </a:p>
          <a:p>
            <a:r>
              <a:rPr lang="en-US" sz="4400" dirty="0"/>
              <a:t>Trial balance (</a:t>
            </a:r>
            <a:r>
              <a:rPr lang="zh-CN" altLang="en-US" sz="4400" dirty="0"/>
              <a:t>试算平衡</a:t>
            </a:r>
            <a:r>
              <a:rPr lang="en-US" altLang="zh-CN" sz="44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1C37E-CC76-415E-87E2-382DC662BF86}"/>
              </a:ext>
            </a:extLst>
          </p:cNvPr>
          <p:cNvSpPr txBox="1">
            <a:spLocks/>
          </p:cNvSpPr>
          <p:nvPr/>
        </p:nvSpPr>
        <p:spPr>
          <a:xfrm>
            <a:off x="12188825" y="2330379"/>
            <a:ext cx="10823574" cy="1037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Prepaid </a:t>
            </a:r>
            <a:r>
              <a:rPr lang="en-US" altLang="zh-CN" sz="4400" dirty="0"/>
              <a:t>insurance</a:t>
            </a:r>
            <a:r>
              <a:rPr lang="en-US" sz="4400" dirty="0"/>
              <a:t> (</a:t>
            </a:r>
            <a:r>
              <a:rPr lang="zh-CN" altLang="en-US" sz="4400" dirty="0"/>
              <a:t>预付保险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S</a:t>
            </a:r>
            <a:r>
              <a:rPr lang="en-US" sz="4400" dirty="0"/>
              <a:t>upplies (</a:t>
            </a:r>
            <a:r>
              <a:rPr lang="zh-CN" altLang="en-US" sz="4400" dirty="0"/>
              <a:t>低值易耗品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Accounts receivable (</a:t>
            </a:r>
            <a:r>
              <a:rPr lang="zh-CN" altLang="en-US" sz="4400" dirty="0"/>
              <a:t>应收账款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Accounts payable (</a:t>
            </a:r>
            <a:r>
              <a:rPr lang="zh-CN" altLang="en-US" sz="4400" dirty="0"/>
              <a:t>应付账款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Notes payable (</a:t>
            </a:r>
            <a:r>
              <a:rPr lang="zh-CN" altLang="en-US" sz="4400" dirty="0"/>
              <a:t>应付票据</a:t>
            </a:r>
            <a:r>
              <a:rPr lang="en-US" altLang="zh-CN" sz="4400" dirty="0"/>
              <a:t>) </a:t>
            </a:r>
          </a:p>
          <a:p>
            <a:r>
              <a:rPr lang="en-US" altLang="zh-CN" sz="4400" dirty="0"/>
              <a:t>Unearned</a:t>
            </a:r>
            <a:r>
              <a:rPr lang="en-US" sz="4400" dirty="0"/>
              <a:t> revenue (</a:t>
            </a:r>
            <a:r>
              <a:rPr lang="zh-CN" altLang="en-US" sz="4400" dirty="0"/>
              <a:t>未实现的收入</a:t>
            </a:r>
            <a:r>
              <a:rPr lang="en-US" altLang="zh-CN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390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</a:t>
            </a:r>
            <a:r>
              <a:rPr lang="en-US" altLang="zh-CN" dirty="0"/>
              <a:t>Record </a:t>
            </a:r>
            <a:r>
              <a:rPr lang="en-US" dirty="0"/>
              <a:t>Transactions </a:t>
            </a:r>
            <a:r>
              <a:rPr lang="en-US" altLang="zh-CN" dirty="0"/>
              <a:t>with Debit and Credit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0157-9889-4F6A-9928-3629B27C52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471221"/>
          </a:xfrm>
        </p:spPr>
        <p:txBody>
          <a:bodyPr/>
          <a:lstStyle/>
          <a:p>
            <a:r>
              <a:rPr lang="en-US" altLang="zh-CN" dirty="0"/>
              <a:t>U</a:t>
            </a:r>
            <a:r>
              <a:rPr lang="en-US" dirty="0"/>
              <a:t>sing the terms </a:t>
            </a:r>
            <a:r>
              <a:rPr lang="en-US" b="1" dirty="0"/>
              <a:t>debit </a:t>
            </a:r>
            <a:r>
              <a:rPr lang="en-US" dirty="0"/>
              <a:t>and </a:t>
            </a:r>
            <a:r>
              <a:rPr lang="en-US" b="1" dirty="0"/>
              <a:t>credit </a:t>
            </a:r>
            <a:r>
              <a:rPr lang="en-US" dirty="0"/>
              <a:t>to increase and decrease account balances (</a:t>
            </a:r>
            <a:r>
              <a:rPr lang="en-US" altLang="zh-CN" dirty="0"/>
              <a:t>the language of </a:t>
            </a:r>
            <a:r>
              <a:rPr lang="en-US" dirty="0"/>
              <a:t>“double-entry” accounting)</a:t>
            </a:r>
          </a:p>
          <a:p>
            <a:r>
              <a:rPr lang="en-US" altLang="zh-CN" dirty="0"/>
              <a:t>For example, f</a:t>
            </a:r>
            <a:r>
              <a:rPr lang="en-US" dirty="0"/>
              <a:t>or Assets, </a:t>
            </a:r>
          </a:p>
          <a:p>
            <a:pPr lvl="1"/>
            <a:r>
              <a:rPr lang="en-US" dirty="0"/>
              <a:t>Debit means to i</a:t>
            </a:r>
            <a:r>
              <a:rPr lang="en-US" altLang="zh-CN" dirty="0"/>
              <a:t>ncrease</a:t>
            </a:r>
            <a:r>
              <a:rPr lang="en-US" dirty="0"/>
              <a:t> (</a:t>
            </a:r>
            <a:r>
              <a:rPr lang="en-US" altLang="zh-CN" dirty="0"/>
              <a:t>+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Credit means to decrease (-)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032093-322D-4007-B6E5-4A7BEABEA384}"/>
              </a:ext>
            </a:extLst>
          </p:cNvPr>
          <p:cNvGrpSpPr/>
          <p:nvPr/>
        </p:nvGrpSpPr>
        <p:grpSpPr>
          <a:xfrm>
            <a:off x="1943101" y="7262654"/>
            <a:ext cx="21348698" cy="5295904"/>
            <a:chOff x="6823835" y="9372600"/>
            <a:chExt cx="16467965" cy="408515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CB1A52-32CC-4E95-9928-904BF57F0EB0}"/>
                </a:ext>
              </a:extLst>
            </p:cNvPr>
            <p:cNvSpPr/>
            <p:nvPr/>
          </p:nvSpPr>
          <p:spPr>
            <a:xfrm>
              <a:off x="17325069" y="9372602"/>
              <a:ext cx="5966731" cy="4085153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BD6F69-D50B-43DE-BC00-FE6427983E60}"/>
                </a:ext>
              </a:extLst>
            </p:cNvPr>
            <p:cNvSpPr/>
            <p:nvPr/>
          </p:nvSpPr>
          <p:spPr>
            <a:xfrm>
              <a:off x="6823835" y="9372600"/>
              <a:ext cx="5966731" cy="4085153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ECDEE7-C5AA-4B38-97D5-8084445A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13" b="94156" l="1096" r="24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8" t="7055" r="74151" b="11210"/>
            <a:stretch/>
          </p:blipFill>
          <p:spPr>
            <a:xfrm>
              <a:off x="6823835" y="9898450"/>
              <a:ext cx="2220686" cy="308882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CACD581-F249-4469-8280-FB905F883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7" b="82684" l="67285" r="9704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9" t="7055" r="2982" b="11210"/>
            <a:stretch/>
          </p:blipFill>
          <p:spPr>
            <a:xfrm>
              <a:off x="20853856" y="9973357"/>
              <a:ext cx="2404837" cy="308882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0B2524-15C8-45EE-AC26-73D63CA51FDD}"/>
                </a:ext>
              </a:extLst>
            </p:cNvPr>
            <p:cNvSpPr txBox="1"/>
            <p:nvPr/>
          </p:nvSpPr>
          <p:spPr>
            <a:xfrm>
              <a:off x="8957210" y="9478657"/>
              <a:ext cx="3920667" cy="3703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tx2"/>
                  </a:solidFill>
                </a:rPr>
                <a:t>Debit</a:t>
              </a:r>
            </a:p>
            <a:p>
              <a:pPr algn="ctr"/>
              <a:r>
                <a:rPr lang="en-US" sz="4800" dirty="0">
                  <a:solidFill>
                    <a:schemeClr val="tx2"/>
                  </a:solidFill>
                </a:rPr>
                <a:t>(Left-hand side)</a:t>
              </a:r>
            </a:p>
            <a:p>
              <a:pPr algn="ctr"/>
              <a:endParaRPr lang="en-US" altLang="zh-CN" sz="4800" dirty="0">
                <a:solidFill>
                  <a:schemeClr val="tx2"/>
                </a:solidFill>
              </a:endParaRPr>
            </a:p>
            <a:p>
              <a:pPr algn="ctr"/>
              <a:r>
                <a:rPr lang="zh-CN" altLang="en-US" sz="4800" dirty="0">
                  <a:solidFill>
                    <a:schemeClr val="tx2"/>
                  </a:solidFill>
                </a:rPr>
                <a:t>↑</a:t>
              </a:r>
              <a:r>
                <a:rPr lang="en-US" altLang="zh-CN" sz="4800" dirty="0">
                  <a:solidFill>
                    <a:schemeClr val="tx2"/>
                  </a:solidFill>
                </a:rPr>
                <a:t>Assets</a:t>
              </a:r>
            </a:p>
            <a:p>
              <a:pPr algn="ctr"/>
              <a:r>
                <a:rPr lang="zh-CN" altLang="en-US" sz="4800" dirty="0">
                  <a:solidFill>
                    <a:schemeClr val="tx2"/>
                  </a:solidFill>
                </a:rPr>
                <a:t>↓</a:t>
              </a:r>
              <a:r>
                <a:rPr lang="en-US" altLang="zh-CN" sz="4800" dirty="0">
                  <a:solidFill>
                    <a:schemeClr val="tx2"/>
                  </a:solidFill>
                </a:rPr>
                <a:t>Liabilities</a:t>
              </a:r>
            </a:p>
            <a:p>
              <a:pPr algn="ctr"/>
              <a:r>
                <a:rPr lang="zh-CN" altLang="en-US" sz="4800" dirty="0">
                  <a:solidFill>
                    <a:schemeClr val="tx2"/>
                  </a:solidFill>
                </a:rPr>
                <a:t>↓</a:t>
              </a:r>
              <a:r>
                <a:rPr lang="en-US" altLang="zh-CN" sz="4800" dirty="0">
                  <a:solidFill>
                    <a:schemeClr val="tx2"/>
                  </a:solidFill>
                </a:rPr>
                <a:t>Equity</a:t>
              </a:r>
              <a:endParaRPr lang="en-US" sz="4800" dirty="0">
                <a:solidFill>
                  <a:schemeClr val="tx2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C21D67-93E9-40AB-A68D-F41EA51B33FB}"/>
                </a:ext>
              </a:extLst>
            </p:cNvPr>
            <p:cNvSpPr txBox="1"/>
            <p:nvPr/>
          </p:nvSpPr>
          <p:spPr>
            <a:xfrm>
              <a:off x="17197822" y="9478656"/>
              <a:ext cx="4051616" cy="3703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tx2"/>
                  </a:solidFill>
                </a:rPr>
                <a:t>Credit</a:t>
              </a:r>
            </a:p>
            <a:p>
              <a:pPr algn="ctr"/>
              <a:r>
                <a:rPr lang="en-US" sz="4800" dirty="0">
                  <a:solidFill>
                    <a:schemeClr val="tx2"/>
                  </a:solidFill>
                </a:rPr>
                <a:t>(</a:t>
              </a:r>
              <a:r>
                <a:rPr lang="en-US" altLang="zh-CN" sz="4800" dirty="0">
                  <a:solidFill>
                    <a:schemeClr val="tx2"/>
                  </a:solidFill>
                </a:rPr>
                <a:t>Right</a:t>
              </a:r>
              <a:r>
                <a:rPr lang="en-US" sz="4800" dirty="0">
                  <a:solidFill>
                    <a:schemeClr val="tx2"/>
                  </a:solidFill>
                </a:rPr>
                <a:t>-hand side)</a:t>
              </a:r>
            </a:p>
            <a:p>
              <a:pPr algn="ctr"/>
              <a:endParaRPr lang="en-US" altLang="zh-CN" sz="4800" dirty="0">
                <a:solidFill>
                  <a:schemeClr val="tx2"/>
                </a:solidFill>
              </a:endParaRPr>
            </a:p>
            <a:p>
              <a:pPr algn="ctr"/>
              <a:r>
                <a:rPr lang="zh-CN" altLang="en-US" sz="4800" dirty="0">
                  <a:solidFill>
                    <a:schemeClr val="tx2"/>
                  </a:solidFill>
                </a:rPr>
                <a:t>↓</a:t>
              </a:r>
              <a:r>
                <a:rPr lang="en-US" altLang="zh-CN" sz="4800" dirty="0">
                  <a:solidFill>
                    <a:schemeClr val="tx2"/>
                  </a:solidFill>
                </a:rPr>
                <a:t>Assets</a:t>
              </a:r>
            </a:p>
            <a:p>
              <a:pPr algn="ctr"/>
              <a:r>
                <a:rPr lang="zh-CN" altLang="en-US" sz="4800" dirty="0">
                  <a:solidFill>
                    <a:schemeClr val="tx2"/>
                  </a:solidFill>
                </a:rPr>
                <a:t>↑</a:t>
              </a:r>
              <a:r>
                <a:rPr lang="en-US" altLang="zh-CN" sz="4800" dirty="0">
                  <a:solidFill>
                    <a:schemeClr val="tx2"/>
                  </a:solidFill>
                </a:rPr>
                <a:t>Liabilities</a:t>
              </a:r>
            </a:p>
            <a:p>
              <a:pPr algn="ctr"/>
              <a:r>
                <a:rPr lang="zh-CN" altLang="en-US" sz="4800" dirty="0">
                  <a:solidFill>
                    <a:schemeClr val="tx2"/>
                  </a:solidFill>
                </a:rPr>
                <a:t>↑</a:t>
              </a:r>
              <a:r>
                <a:rPr lang="en-US" altLang="zh-CN" sz="4800" dirty="0">
                  <a:solidFill>
                    <a:schemeClr val="tx2"/>
                  </a:solidFill>
                </a:rPr>
                <a:t>Equity</a:t>
              </a:r>
              <a:endParaRPr lang="en-US" sz="48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050" name="Picture 2" descr="猫和老鼠疑问表情_问号">
            <a:extLst>
              <a:ext uri="{FF2B5EF4-FFF2-40B4-BE49-F238E27FC236}">
                <a16:creationId xmlns:a16="http://schemas.microsoft.com/office/drawing/2014/main" id="{90118F29-B485-452A-AAAA-F51565A4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16" y="7273471"/>
            <a:ext cx="5295900" cy="52959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4E959F4-0356-4F25-80B1-FBBB78245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 b="19970"/>
          <a:stretch/>
        </p:blipFill>
        <p:spPr bwMode="auto">
          <a:xfrm>
            <a:off x="14213693" y="4652842"/>
            <a:ext cx="2485322" cy="18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8ACC0B-096B-4059-90AD-C4D1E4920401}"/>
              </a:ext>
            </a:extLst>
          </p:cNvPr>
          <p:cNvSpPr/>
          <p:nvPr/>
        </p:nvSpPr>
        <p:spPr>
          <a:xfrm>
            <a:off x="10878640" y="5230247"/>
            <a:ext cx="3195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debit to cash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3CA835A-B9FC-4BBC-9BCD-26CB222E5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 b="19970"/>
          <a:stretch/>
        </p:blipFill>
        <p:spPr bwMode="auto">
          <a:xfrm>
            <a:off x="20760667" y="4652842"/>
            <a:ext cx="2485322" cy="18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792267-4D9E-430A-8F48-90E150128E98}"/>
              </a:ext>
            </a:extLst>
          </p:cNvPr>
          <p:cNvSpPr/>
          <p:nvPr/>
        </p:nvSpPr>
        <p:spPr>
          <a:xfrm>
            <a:off x="17394596" y="5230247"/>
            <a:ext cx="33225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credit to cash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D774EFC-6D20-4497-AB47-D8F778442D96}"/>
              </a:ext>
            </a:extLst>
          </p:cNvPr>
          <p:cNvSpPr/>
          <p:nvPr/>
        </p:nvSpPr>
        <p:spPr>
          <a:xfrm>
            <a:off x="20771540" y="4773479"/>
            <a:ext cx="622852" cy="544510"/>
          </a:xfrm>
          <a:prstGeom prst="downArrow">
            <a:avLst/>
          </a:prstGeom>
          <a:solidFill>
            <a:srgbClr val="F97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3A09AC6-1D8C-4CCF-8786-C7D6C2157590}"/>
              </a:ext>
            </a:extLst>
          </p:cNvPr>
          <p:cNvSpPr/>
          <p:nvPr/>
        </p:nvSpPr>
        <p:spPr>
          <a:xfrm rot="10800000">
            <a:off x="14217582" y="4773479"/>
            <a:ext cx="622852" cy="54451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75F34-BB31-4959-B6B7-04312593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1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0CB1A52-32CC-4E95-9928-904BF57F0EB0}"/>
              </a:ext>
            </a:extLst>
          </p:cNvPr>
          <p:cNvSpPr/>
          <p:nvPr/>
        </p:nvSpPr>
        <p:spPr>
          <a:xfrm>
            <a:off x="7052581" y="2057402"/>
            <a:ext cx="5966731" cy="3196769"/>
          </a:xfrm>
          <a:prstGeom prst="rect">
            <a:avLst/>
          </a:prstGeom>
          <a:solidFill>
            <a:srgbClr val="FCD8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BD6F69-D50B-43DE-BC00-FE6427983E60}"/>
              </a:ext>
            </a:extLst>
          </p:cNvPr>
          <p:cNvSpPr/>
          <p:nvPr/>
        </p:nvSpPr>
        <p:spPr>
          <a:xfrm>
            <a:off x="1085850" y="2057401"/>
            <a:ext cx="5966731" cy="3196769"/>
          </a:xfrm>
          <a:prstGeom prst="rect">
            <a:avLst/>
          </a:prstGeom>
          <a:solidFill>
            <a:srgbClr val="E1F2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</a:t>
            </a:r>
            <a:r>
              <a:rPr lang="en-US" altLang="zh-CN" dirty="0"/>
              <a:t>Record </a:t>
            </a:r>
            <a:r>
              <a:rPr lang="en-US" dirty="0"/>
              <a:t>Transactions </a:t>
            </a:r>
            <a:r>
              <a:rPr lang="en-US" altLang="zh-CN" dirty="0"/>
              <a:t>with Debit and Credit (cont’d)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EDADD-AF7B-441B-B79A-2996220EA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50"/>
          <a:stretch/>
        </p:blipFill>
        <p:spPr>
          <a:xfrm>
            <a:off x="990600" y="5442858"/>
            <a:ext cx="14022792" cy="6609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CDEE7-C5AA-4B38-97D5-8084445A9D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13" b="94156" l="1096" r="247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8" t="7055" r="74151" b="11210"/>
          <a:stretch/>
        </p:blipFill>
        <p:spPr>
          <a:xfrm>
            <a:off x="1085850" y="2036467"/>
            <a:ext cx="2220686" cy="30888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CACD581-F249-4469-8280-FB905F883F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7" b="82684" l="67285" r="970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9" t="7055" r="2982" b="11210"/>
          <a:stretch/>
        </p:blipFill>
        <p:spPr>
          <a:xfrm>
            <a:off x="10581368" y="2111374"/>
            <a:ext cx="2404837" cy="308882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80B2524-15C8-45EE-AC26-73D63CA51FDD}"/>
              </a:ext>
            </a:extLst>
          </p:cNvPr>
          <p:cNvSpPr txBox="1"/>
          <p:nvPr/>
        </p:nvSpPr>
        <p:spPr>
          <a:xfrm>
            <a:off x="3643991" y="2153210"/>
            <a:ext cx="32457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</a:rPr>
              <a:t>Debit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(Left-hand side)</a:t>
            </a:r>
          </a:p>
          <a:p>
            <a:pPr algn="ctr"/>
            <a:r>
              <a:rPr lang="zh-CN" altLang="en-US" dirty="0">
                <a:solidFill>
                  <a:schemeClr val="tx2"/>
                </a:solidFill>
              </a:rPr>
              <a:t>↑</a:t>
            </a:r>
            <a:r>
              <a:rPr lang="en-US" altLang="zh-CN" dirty="0">
                <a:solidFill>
                  <a:schemeClr val="tx2"/>
                </a:solidFill>
              </a:rPr>
              <a:t>Assets</a:t>
            </a:r>
          </a:p>
          <a:p>
            <a:pPr algn="ctr"/>
            <a:r>
              <a:rPr lang="zh-CN" altLang="en-US" dirty="0">
                <a:solidFill>
                  <a:schemeClr val="tx2"/>
                </a:solidFill>
              </a:rPr>
              <a:t>↓</a:t>
            </a:r>
            <a:r>
              <a:rPr lang="en-US" altLang="zh-CN" dirty="0">
                <a:solidFill>
                  <a:schemeClr val="tx2"/>
                </a:solidFill>
              </a:rPr>
              <a:t>Liabilities</a:t>
            </a:r>
          </a:p>
          <a:p>
            <a:pPr algn="ctr"/>
            <a:r>
              <a:rPr lang="zh-CN" altLang="en-US" dirty="0">
                <a:solidFill>
                  <a:schemeClr val="tx2"/>
                </a:solidFill>
              </a:rPr>
              <a:t>↓</a:t>
            </a:r>
            <a:r>
              <a:rPr lang="en-US" altLang="zh-CN" dirty="0">
                <a:solidFill>
                  <a:schemeClr val="tx2"/>
                </a:solidFill>
              </a:rPr>
              <a:t>Equity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C21D67-93E9-40AB-A68D-F41EA51B33FB}"/>
              </a:ext>
            </a:extLst>
          </p:cNvPr>
          <p:cNvSpPr txBox="1"/>
          <p:nvPr/>
        </p:nvSpPr>
        <p:spPr>
          <a:xfrm>
            <a:off x="7172778" y="2153210"/>
            <a:ext cx="33541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</a:rPr>
              <a:t>Credit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altLang="zh-CN" dirty="0">
                <a:solidFill>
                  <a:schemeClr val="tx2"/>
                </a:solidFill>
              </a:rPr>
              <a:t>Right</a:t>
            </a:r>
            <a:r>
              <a:rPr lang="en-US" dirty="0">
                <a:solidFill>
                  <a:schemeClr val="tx2"/>
                </a:solidFill>
              </a:rPr>
              <a:t>-hand side)</a:t>
            </a:r>
          </a:p>
          <a:p>
            <a:pPr algn="ctr"/>
            <a:r>
              <a:rPr lang="zh-CN" altLang="en-US" dirty="0">
                <a:solidFill>
                  <a:schemeClr val="tx2"/>
                </a:solidFill>
              </a:rPr>
              <a:t>↓</a:t>
            </a:r>
            <a:r>
              <a:rPr lang="en-US" altLang="zh-CN" dirty="0">
                <a:solidFill>
                  <a:schemeClr val="tx2"/>
                </a:solidFill>
              </a:rPr>
              <a:t>Assets</a:t>
            </a:r>
          </a:p>
          <a:p>
            <a:pPr algn="ctr"/>
            <a:r>
              <a:rPr lang="zh-CN" altLang="en-US" dirty="0">
                <a:solidFill>
                  <a:schemeClr val="tx2"/>
                </a:solidFill>
              </a:rPr>
              <a:t>↑</a:t>
            </a:r>
            <a:r>
              <a:rPr lang="en-US" altLang="zh-CN" dirty="0">
                <a:solidFill>
                  <a:schemeClr val="tx2"/>
                </a:solidFill>
              </a:rPr>
              <a:t>Liabilities</a:t>
            </a:r>
          </a:p>
          <a:p>
            <a:pPr algn="ctr"/>
            <a:r>
              <a:rPr lang="zh-CN" altLang="en-US" dirty="0">
                <a:solidFill>
                  <a:schemeClr val="tx2"/>
                </a:solidFill>
              </a:rPr>
              <a:t>↑</a:t>
            </a:r>
            <a:r>
              <a:rPr lang="en-US" altLang="zh-CN" dirty="0">
                <a:solidFill>
                  <a:schemeClr val="tx2"/>
                </a:solidFill>
              </a:rPr>
              <a:t>Equity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544714-6A94-4516-AB48-94D94D55AB40}"/>
              </a:ext>
            </a:extLst>
          </p:cNvPr>
          <p:cNvGrpSpPr/>
          <p:nvPr/>
        </p:nvGrpSpPr>
        <p:grpSpPr>
          <a:xfrm>
            <a:off x="15991787" y="2036467"/>
            <a:ext cx="7551800" cy="10388636"/>
            <a:chOff x="8364882" y="727077"/>
            <a:chExt cx="24302239" cy="31967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F0642E1-F85C-4923-B3E9-F5789D3113C7}"/>
                </a:ext>
              </a:extLst>
            </p:cNvPr>
            <p:cNvSpPr/>
            <p:nvPr/>
          </p:nvSpPr>
          <p:spPr>
            <a:xfrm>
              <a:off x="26700390" y="727078"/>
              <a:ext cx="5966731" cy="3196769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Credit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827C7B-BCA4-4AE0-B0D0-B5996FA6234C}"/>
                </a:ext>
              </a:extLst>
            </p:cNvPr>
            <p:cNvSpPr/>
            <p:nvPr/>
          </p:nvSpPr>
          <p:spPr>
            <a:xfrm>
              <a:off x="20733659" y="727077"/>
              <a:ext cx="5966731" cy="3196769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Debit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FF4485B-FA6B-44A9-B42D-370E9F784258}"/>
                </a:ext>
              </a:extLst>
            </p:cNvPr>
            <p:cNvSpPr/>
            <p:nvPr/>
          </p:nvSpPr>
          <p:spPr>
            <a:xfrm>
              <a:off x="10372798" y="727077"/>
              <a:ext cx="10360867" cy="3196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Account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5D0F26-8425-4AC5-9B0D-DF5C867B678F}"/>
                </a:ext>
              </a:extLst>
            </p:cNvPr>
            <p:cNvSpPr/>
            <p:nvPr/>
          </p:nvSpPr>
          <p:spPr>
            <a:xfrm>
              <a:off x="8364882" y="727077"/>
              <a:ext cx="2007916" cy="3196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#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122EC45-CC0D-4DCB-AC34-853AF3DD2C8E}"/>
              </a:ext>
            </a:extLst>
          </p:cNvPr>
          <p:cNvGrpSpPr/>
          <p:nvPr/>
        </p:nvGrpSpPr>
        <p:grpSpPr>
          <a:xfrm>
            <a:off x="15991787" y="2036467"/>
            <a:ext cx="7551800" cy="10388636"/>
            <a:chOff x="8364882" y="727077"/>
            <a:chExt cx="24302239" cy="319677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EDA0B-7B43-40BC-8FAE-DA11CDD54A6D}"/>
                </a:ext>
              </a:extLst>
            </p:cNvPr>
            <p:cNvSpPr/>
            <p:nvPr/>
          </p:nvSpPr>
          <p:spPr>
            <a:xfrm>
              <a:off x="26700390" y="727078"/>
              <a:ext cx="5966731" cy="3196769"/>
            </a:xfrm>
            <a:prstGeom prst="rect">
              <a:avLst/>
            </a:prstGeom>
            <a:solidFill>
              <a:srgbClr val="FDFA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Credit</a:t>
              </a:r>
            </a:p>
            <a:p>
              <a:pPr algn="ct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15,000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7,000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1,600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1,200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250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3,500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D38489-F652-4F96-9056-F4005702846C}"/>
                </a:ext>
              </a:extLst>
            </p:cNvPr>
            <p:cNvSpPr/>
            <p:nvPr/>
          </p:nvSpPr>
          <p:spPr>
            <a:xfrm>
              <a:off x="20733659" y="727077"/>
              <a:ext cx="5966731" cy="319676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Debit</a:t>
              </a: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15,000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7,000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1,600</a:t>
              </a:r>
            </a:p>
            <a:p>
              <a:pPr algn="r"/>
              <a:endParaRPr lang="en-US" altLang="zh-CN" dirty="0">
                <a:solidFill>
                  <a:schemeClr val="tx2"/>
                </a:solidFill>
              </a:endParaRPr>
            </a:p>
            <a:p>
              <a:pPr algn="r"/>
              <a:r>
                <a:rPr lang="en-US" altLang="zh-CN" dirty="0">
                  <a:solidFill>
                    <a:schemeClr val="tx2"/>
                  </a:solidFill>
                </a:rPr>
                <a:t>1,200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250</a:t>
              </a:r>
            </a:p>
            <a:p>
              <a:pPr algn="r"/>
              <a:endParaRPr lang="en-US" dirty="0">
                <a:solidFill>
                  <a:schemeClr val="tx2"/>
                </a:solidFill>
              </a:endParaRP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1,500</a:t>
              </a:r>
            </a:p>
            <a:p>
              <a:pPr algn="r"/>
              <a:r>
                <a:rPr lang="en-US" dirty="0">
                  <a:solidFill>
                    <a:schemeClr val="tx2"/>
                  </a:solidFill>
                </a:rPr>
                <a:t>2,000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E4237C-FBED-48C7-96DC-2F9314030787}"/>
                </a:ext>
              </a:extLst>
            </p:cNvPr>
            <p:cNvSpPr/>
            <p:nvPr/>
          </p:nvSpPr>
          <p:spPr>
            <a:xfrm>
              <a:off x="10372798" y="727077"/>
              <a:ext cx="10360867" cy="3196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Account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     Share Capital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Equipment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     Cash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Supplies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     Acc. Payable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     Revenue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Expense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     Acc. Payable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Acc. Receivable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     Revenue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r>
                <a:rPr lang="en-US" dirty="0">
                  <a:solidFill>
                    <a:schemeClr val="tx2"/>
                  </a:solidFill>
                </a:rPr>
                <a:t>…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8B7B97-77F0-4784-BCBD-1A51EB681C02}"/>
                </a:ext>
              </a:extLst>
            </p:cNvPr>
            <p:cNvSpPr/>
            <p:nvPr/>
          </p:nvSpPr>
          <p:spPr>
            <a:xfrm>
              <a:off x="8364882" y="727077"/>
              <a:ext cx="2007916" cy="3196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2"/>
                  </a:solidFill>
                </a:rPr>
                <a:t>#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1</a:t>
              </a:r>
            </a:p>
            <a:p>
              <a:pPr algn="ctr"/>
              <a:endParaRPr lang="en-US" dirty="0">
                <a:solidFill>
                  <a:schemeClr val="tx2"/>
                </a:solidFill>
              </a:endParaRP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2</a:t>
              </a:r>
            </a:p>
            <a:p>
              <a:pPr algn="ctr"/>
              <a:endParaRPr lang="en-US" dirty="0">
                <a:solidFill>
                  <a:schemeClr val="tx2"/>
                </a:solidFill>
              </a:endParaRP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3</a:t>
              </a:r>
            </a:p>
            <a:p>
              <a:pPr algn="ctr"/>
              <a:endParaRPr lang="en-US" dirty="0">
                <a:solidFill>
                  <a:schemeClr val="tx2"/>
                </a:solidFill>
              </a:endParaRP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4</a:t>
              </a:r>
            </a:p>
            <a:p>
              <a:pPr algn="ctr"/>
              <a:endParaRPr lang="en-US" dirty="0">
                <a:solidFill>
                  <a:schemeClr val="tx2"/>
                </a:solidFill>
              </a:endParaRP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5</a:t>
              </a:r>
            </a:p>
            <a:p>
              <a:pPr algn="ctr"/>
              <a:endParaRPr lang="en-US" dirty="0">
                <a:solidFill>
                  <a:schemeClr val="tx2"/>
                </a:solidFill>
              </a:endParaRP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6</a:t>
              </a: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E318CE0-ED11-403A-B5DC-AD6F919E7F40}"/>
              </a:ext>
            </a:extLst>
          </p:cNvPr>
          <p:cNvSpPr/>
          <p:nvPr/>
        </p:nvSpPr>
        <p:spPr>
          <a:xfrm>
            <a:off x="15229549" y="7799768"/>
            <a:ext cx="623950" cy="1572585"/>
          </a:xfrm>
          <a:prstGeom prst="rightArrow">
            <a:avLst>
              <a:gd name="adj1" fmla="val 50000"/>
              <a:gd name="adj2" fmla="val 43869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8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</a:t>
            </a:r>
            <a:r>
              <a:rPr lang="en-US" altLang="zh-CN" dirty="0"/>
              <a:t>Update Accounts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122EC45-CC0D-4DCB-AC34-853AF3DD2C8E}"/>
              </a:ext>
            </a:extLst>
          </p:cNvPr>
          <p:cNvGrpSpPr/>
          <p:nvPr/>
        </p:nvGrpSpPr>
        <p:grpSpPr>
          <a:xfrm>
            <a:off x="1085849" y="2057403"/>
            <a:ext cx="11900355" cy="10755020"/>
            <a:chOff x="8364882" y="727077"/>
            <a:chExt cx="24302239" cy="319677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EDA0B-7B43-40BC-8FAE-DA11CDD54A6D}"/>
                </a:ext>
              </a:extLst>
            </p:cNvPr>
            <p:cNvSpPr/>
            <p:nvPr/>
          </p:nvSpPr>
          <p:spPr>
            <a:xfrm>
              <a:off x="26700391" y="727078"/>
              <a:ext cx="5966730" cy="3196769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Credit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15,000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7,000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1,600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1,200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250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3,500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1,700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250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600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1,300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D38489-F652-4F96-9056-F4005702846C}"/>
                </a:ext>
              </a:extLst>
            </p:cNvPr>
            <p:cNvSpPr/>
            <p:nvPr/>
          </p:nvSpPr>
          <p:spPr>
            <a:xfrm>
              <a:off x="20733659" y="727077"/>
              <a:ext cx="5966731" cy="3196769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Debit</a:t>
              </a: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15,000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7,000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altLang="zh-CN" sz="3200" dirty="0">
                  <a:solidFill>
                    <a:schemeClr val="tx2"/>
                  </a:solidFill>
                </a:rPr>
                <a:t>1,600</a:t>
              </a:r>
            </a:p>
            <a:p>
              <a:pPr algn="r"/>
              <a:endParaRPr lang="en-US" altLang="zh-CN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altLang="zh-CN" sz="3200" dirty="0">
                  <a:solidFill>
                    <a:schemeClr val="tx2"/>
                  </a:solidFill>
                </a:rPr>
                <a:t>1,200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250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1,500</a:t>
              </a: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2,000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1,700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250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600</a:t>
              </a:r>
            </a:p>
            <a:p>
              <a:pPr algn="r"/>
              <a:endParaRPr lang="en-US" sz="3200" dirty="0">
                <a:solidFill>
                  <a:schemeClr val="tx2"/>
                </a:solidFill>
              </a:endParaRPr>
            </a:p>
            <a:p>
              <a:pPr algn="r"/>
              <a:r>
                <a:rPr lang="en-US" sz="3200" dirty="0">
                  <a:solidFill>
                    <a:schemeClr val="tx2"/>
                  </a:solidFill>
                </a:rPr>
                <a:t>1,300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E4237C-FBED-48C7-96DC-2F9314030787}"/>
                </a:ext>
              </a:extLst>
            </p:cNvPr>
            <p:cNvSpPr/>
            <p:nvPr/>
          </p:nvSpPr>
          <p:spPr>
            <a:xfrm>
              <a:off x="10372798" y="727077"/>
              <a:ext cx="10360867" cy="3196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3200" dirty="0">
                  <a:solidFill>
                    <a:schemeClr val="tx2"/>
                  </a:solidFill>
                </a:rPr>
                <a:t>Account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Share Capital - Ordinary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Equipment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Supplies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Accounts Payable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Revenue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Expense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Accounts Payable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Accounts Receivable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Revenue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Expense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Accounts Payable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Cash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Accounts Receivable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Dividends</a:t>
              </a:r>
            </a:p>
            <a:p>
              <a:r>
                <a:rPr lang="en-US" sz="3200" dirty="0">
                  <a:solidFill>
                    <a:schemeClr val="tx2"/>
                  </a:solidFill>
                </a:rPr>
                <a:t>     Cash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8B7B97-77F0-4784-BCBD-1A51EB681C02}"/>
                </a:ext>
              </a:extLst>
            </p:cNvPr>
            <p:cNvSpPr/>
            <p:nvPr/>
          </p:nvSpPr>
          <p:spPr>
            <a:xfrm>
              <a:off x="8364882" y="727077"/>
              <a:ext cx="2007916" cy="3196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3200" dirty="0">
                  <a:solidFill>
                    <a:schemeClr val="tx2"/>
                  </a:solidFill>
                </a:rPr>
                <a:t>#</a:t>
              </a: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2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3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4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5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6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7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8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9</a:t>
              </a:r>
            </a:p>
            <a:p>
              <a:pPr algn="ctr"/>
              <a:endParaRPr lang="en-US" sz="3200" dirty="0">
                <a:solidFill>
                  <a:schemeClr val="tx2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91FC73-5746-4CFC-B16B-92CD60AA58B7}"/>
              </a:ext>
            </a:extLst>
          </p:cNvPr>
          <p:cNvGrpSpPr/>
          <p:nvPr/>
        </p:nvGrpSpPr>
        <p:grpSpPr>
          <a:xfrm>
            <a:off x="13920661" y="2776782"/>
            <a:ext cx="4601602" cy="3196770"/>
            <a:chOff x="13797380" y="2816979"/>
            <a:chExt cx="3708264" cy="18969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A193F0-5D9E-4293-9E91-2D9FFC3CE7FD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066540-95CA-479A-A2B1-609AC80586CD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C3D7F4-9A6B-4935-8B93-4D3E6C9BB6AC}"/>
              </a:ext>
            </a:extLst>
          </p:cNvPr>
          <p:cNvSpPr/>
          <p:nvPr/>
        </p:nvSpPr>
        <p:spPr>
          <a:xfrm>
            <a:off x="13920660" y="2089671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Cash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C6D499-9DF5-4922-962C-15BD233243B9}"/>
              </a:ext>
            </a:extLst>
          </p:cNvPr>
          <p:cNvGrpSpPr/>
          <p:nvPr/>
        </p:nvGrpSpPr>
        <p:grpSpPr>
          <a:xfrm>
            <a:off x="13920662" y="6858000"/>
            <a:ext cx="4601602" cy="1327149"/>
            <a:chOff x="13797380" y="2816979"/>
            <a:chExt cx="3708264" cy="189690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9DE5C14-E69B-43FE-A9AB-FDDC4F038AA2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0329DA-528E-4719-9A2D-31FE1CE94D09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007E3EF-07D2-4D4E-B094-F968B12C4B7D}"/>
              </a:ext>
            </a:extLst>
          </p:cNvPr>
          <p:cNvSpPr/>
          <p:nvPr/>
        </p:nvSpPr>
        <p:spPr>
          <a:xfrm>
            <a:off x="13920661" y="6170889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Equipment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557F06-61B7-4C28-A397-09F358C1BD9B}"/>
              </a:ext>
            </a:extLst>
          </p:cNvPr>
          <p:cNvGrpSpPr/>
          <p:nvPr/>
        </p:nvGrpSpPr>
        <p:grpSpPr>
          <a:xfrm>
            <a:off x="13920662" y="9069597"/>
            <a:ext cx="4601602" cy="1327149"/>
            <a:chOff x="13797380" y="2816979"/>
            <a:chExt cx="3708264" cy="18969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77F890D-2A99-4FF6-BA57-543ED9AE73E4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C8FAE18-995D-4D08-90D7-16BFF24279CF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C521BD2-F1AB-40C4-BA1E-4FB20D90A69D}"/>
              </a:ext>
            </a:extLst>
          </p:cNvPr>
          <p:cNvSpPr/>
          <p:nvPr/>
        </p:nvSpPr>
        <p:spPr>
          <a:xfrm>
            <a:off x="13920661" y="8382486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Supplies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A5DF54-3346-437E-9D55-D8B7FADA4EEC}"/>
              </a:ext>
            </a:extLst>
          </p:cNvPr>
          <p:cNvGrpSpPr/>
          <p:nvPr/>
        </p:nvGrpSpPr>
        <p:grpSpPr>
          <a:xfrm>
            <a:off x="13920662" y="11276684"/>
            <a:ext cx="4601602" cy="1327149"/>
            <a:chOff x="13797380" y="2816979"/>
            <a:chExt cx="3708264" cy="189690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07F86A8-13B1-4E07-B165-5CB1591B6230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2C5AFF7-F798-4C97-9705-3C873EF91FE9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25B79E6-0305-4101-9BE3-F76A92CACC3F}"/>
              </a:ext>
            </a:extLst>
          </p:cNvPr>
          <p:cNvSpPr/>
          <p:nvPr/>
        </p:nvSpPr>
        <p:spPr>
          <a:xfrm>
            <a:off x="13920661" y="10589573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Accounts Receivable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196C30-983C-4CC9-B5C0-56D33DE7FBC5}"/>
              </a:ext>
            </a:extLst>
          </p:cNvPr>
          <p:cNvSpPr/>
          <p:nvPr/>
        </p:nvSpPr>
        <p:spPr>
          <a:xfrm>
            <a:off x="13141457" y="6286454"/>
            <a:ext cx="623950" cy="1572585"/>
          </a:xfrm>
          <a:prstGeom prst="rightArrow">
            <a:avLst>
              <a:gd name="adj1" fmla="val 50000"/>
              <a:gd name="adj2" fmla="val 43869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E55C3E-4E50-4954-A78E-112597D7FB61}"/>
              </a:ext>
            </a:extLst>
          </p:cNvPr>
          <p:cNvGrpSpPr/>
          <p:nvPr/>
        </p:nvGrpSpPr>
        <p:grpSpPr>
          <a:xfrm>
            <a:off x="18785448" y="2776531"/>
            <a:ext cx="4601602" cy="1465579"/>
            <a:chOff x="13797380" y="2816979"/>
            <a:chExt cx="3708264" cy="189690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69CCA3-496F-4D04-A839-38BC40BD436A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4631039-2FC7-4699-AF76-A0C25701C253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solidFill>
              <a:srgbClr val="E1F2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59C3EB8-4DC3-4BA1-A25C-B89675E0AF2A}"/>
              </a:ext>
            </a:extLst>
          </p:cNvPr>
          <p:cNvSpPr/>
          <p:nvPr/>
        </p:nvSpPr>
        <p:spPr>
          <a:xfrm>
            <a:off x="18785447" y="2089420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Accounts Payable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76B3926-C7BA-457F-B871-2E6EC9A706EF}"/>
              </a:ext>
            </a:extLst>
          </p:cNvPr>
          <p:cNvGrpSpPr/>
          <p:nvPr/>
        </p:nvGrpSpPr>
        <p:grpSpPr>
          <a:xfrm>
            <a:off x="18785449" y="5135838"/>
            <a:ext cx="4601602" cy="1055890"/>
            <a:chOff x="13797380" y="2816979"/>
            <a:chExt cx="3708264" cy="1896907"/>
          </a:xfrm>
          <a:solidFill>
            <a:srgbClr val="E1F2CE"/>
          </a:solidFill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8F9705E-2B35-4E21-845A-A1FD9274AE00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006D168-4063-4758-9D3D-D82A9E165065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ACDC53E-C623-4E5D-8A2B-079D23E1B503}"/>
              </a:ext>
            </a:extLst>
          </p:cNvPr>
          <p:cNvSpPr/>
          <p:nvPr/>
        </p:nvSpPr>
        <p:spPr>
          <a:xfrm>
            <a:off x="18785448" y="4448726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Share Capital - Ordinary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1C8672-75BE-4388-901C-B927F72252CD}"/>
              </a:ext>
            </a:extLst>
          </p:cNvPr>
          <p:cNvGrpSpPr/>
          <p:nvPr/>
        </p:nvGrpSpPr>
        <p:grpSpPr>
          <a:xfrm>
            <a:off x="18785449" y="7082259"/>
            <a:ext cx="4601602" cy="1469807"/>
            <a:chOff x="13797380" y="2816979"/>
            <a:chExt cx="3708264" cy="1896907"/>
          </a:xfrm>
          <a:solidFill>
            <a:srgbClr val="E1F2CE"/>
          </a:solidFill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3FDF9C8-C1CA-4554-8931-40CB0398BBE3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99681D-1C80-4B98-9C75-890DF3E41671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BC3E423-E7F3-438C-ADB5-BF7CA89A7162}"/>
              </a:ext>
            </a:extLst>
          </p:cNvPr>
          <p:cNvSpPr/>
          <p:nvPr/>
        </p:nvSpPr>
        <p:spPr>
          <a:xfrm>
            <a:off x="18785448" y="6395148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Revenue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6D9B7C5-03FC-47BF-845B-5FE1D54D64E7}"/>
              </a:ext>
            </a:extLst>
          </p:cNvPr>
          <p:cNvGrpSpPr/>
          <p:nvPr/>
        </p:nvGrpSpPr>
        <p:grpSpPr>
          <a:xfrm>
            <a:off x="18785449" y="9422060"/>
            <a:ext cx="4601602" cy="1192189"/>
            <a:chOff x="13797380" y="2816979"/>
            <a:chExt cx="3708264" cy="1896907"/>
          </a:xfrm>
          <a:solidFill>
            <a:srgbClr val="E1F2CE"/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E02E3F9-4B97-490E-B7A3-90FFB894D17A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9FC03F-1EB1-4FA5-B90D-659A62A4DAA2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0B50EA-2DCE-438B-B72D-17ECEF297F8A}"/>
              </a:ext>
            </a:extLst>
          </p:cNvPr>
          <p:cNvSpPr/>
          <p:nvPr/>
        </p:nvSpPr>
        <p:spPr>
          <a:xfrm>
            <a:off x="18785448" y="8734949"/>
            <a:ext cx="4601602" cy="7487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Expense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783E40A-CC84-4607-8038-0A51B0D3C74A}"/>
              </a:ext>
            </a:extLst>
          </p:cNvPr>
          <p:cNvGrpSpPr/>
          <p:nvPr/>
        </p:nvGrpSpPr>
        <p:grpSpPr>
          <a:xfrm>
            <a:off x="18785449" y="11545926"/>
            <a:ext cx="4601602" cy="1055890"/>
            <a:chOff x="13797380" y="2816979"/>
            <a:chExt cx="3708264" cy="1896907"/>
          </a:xfrm>
          <a:solidFill>
            <a:srgbClr val="E1F2CE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9126519-B8B3-430E-8C3B-A33B7E33D2AE}"/>
                </a:ext>
              </a:extLst>
            </p:cNvPr>
            <p:cNvSpPr/>
            <p:nvPr/>
          </p:nvSpPr>
          <p:spPr>
            <a:xfrm>
              <a:off x="15651512" y="2816982"/>
              <a:ext cx="1854132" cy="1896904"/>
            </a:xfrm>
            <a:prstGeom prst="rect">
              <a:avLst/>
            </a:prstGeom>
            <a:solidFill>
              <a:srgbClr val="FCD8D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6436609-DD85-45D9-A29E-6A4C1C0FF79B}"/>
                </a:ext>
              </a:extLst>
            </p:cNvPr>
            <p:cNvSpPr/>
            <p:nvPr/>
          </p:nvSpPr>
          <p:spPr>
            <a:xfrm>
              <a:off x="13797380" y="2816979"/>
              <a:ext cx="1854132" cy="18969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B03FF7F-3A3C-4623-A415-D915E5DFE223}"/>
              </a:ext>
            </a:extLst>
          </p:cNvPr>
          <p:cNvSpPr/>
          <p:nvPr/>
        </p:nvSpPr>
        <p:spPr>
          <a:xfrm>
            <a:off x="18785448" y="10858814"/>
            <a:ext cx="4601602" cy="6871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Dividends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858739F-9072-4362-A7A1-75C64E5CD928}"/>
              </a:ext>
            </a:extLst>
          </p:cNvPr>
          <p:cNvSpPr/>
          <p:nvPr/>
        </p:nvSpPr>
        <p:spPr>
          <a:xfrm>
            <a:off x="19045515" y="573437"/>
            <a:ext cx="4589400" cy="943777"/>
          </a:xfrm>
          <a:prstGeom prst="wedgeRoundRectCallout">
            <a:avLst>
              <a:gd name="adj1" fmla="val -34679"/>
              <a:gd name="adj2" fmla="val 8877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T-accounts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1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Dr./Cr. Procedures – Assets and Liabilities</a:t>
            </a:r>
          </a:p>
        </p:txBody>
      </p:sp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4438DF6A-188B-5245-B466-C631A5F0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35" y="3717926"/>
            <a:ext cx="1793833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1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Dr./Cr. Procedures – Equity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057BE0B-2686-3848-9C5D-E06D40A2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63" y="3762381"/>
            <a:ext cx="14598723" cy="241616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7623AA2-D8E3-F043-8ED2-AEE81CACA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63" y="6858000"/>
            <a:ext cx="14707492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Ch2 The Recording Process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Dr./Cr. Procedures – Equity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6E12DC-7975-BE4D-8FA5-BFA538804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13" y="3900487"/>
            <a:ext cx="15940023" cy="59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03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56E95"/>
      </a:accent1>
      <a:accent2>
        <a:srgbClr val="8D9ACE"/>
      </a:accent2>
      <a:accent3>
        <a:srgbClr val="B9CBE9"/>
      </a:accent3>
      <a:accent4>
        <a:srgbClr val="EAF1FA"/>
      </a:accent4>
      <a:accent5>
        <a:srgbClr val="F9FBFE"/>
      </a:accent5>
      <a:accent6>
        <a:srgbClr val="17364F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4759</TotalTime>
  <Words>2130</Words>
  <Application>Microsoft Macintosh PowerPoint</Application>
  <PresentationFormat>Custom</PresentationFormat>
  <Paragraphs>516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Lato Regular</vt:lpstr>
      <vt:lpstr>Lota</vt:lpstr>
      <vt:lpstr>NewAsterLTStd</vt:lpstr>
      <vt:lpstr>STIX-Bold</vt:lpstr>
      <vt:lpstr>Arial</vt:lpstr>
      <vt:lpstr>Calibri</vt:lpstr>
      <vt:lpstr>Lato</vt:lpstr>
      <vt:lpstr>Lato Black</vt:lpstr>
      <vt:lpstr>Wingdings</vt:lpstr>
      <vt:lpstr>Office Theme</vt:lpstr>
      <vt:lpstr>PowerPoint Presentation</vt:lpstr>
      <vt:lpstr>Review of Ch1</vt:lpstr>
      <vt:lpstr>Decompose the tabular analysis into two steps</vt:lpstr>
      <vt:lpstr>1 Record Transactions with Debit and Credit</vt:lpstr>
      <vt:lpstr>1 Record Transactions with Debit and Credit (cont’d)</vt:lpstr>
      <vt:lpstr>2 Update Accounts</vt:lpstr>
      <vt:lpstr>Dr./Cr. Procedures – Assets and Liabilities</vt:lpstr>
      <vt:lpstr>Dr./Cr. Procedures – Equity</vt:lpstr>
      <vt:lpstr>Dr./Cr. Procedures – Equity</vt:lpstr>
      <vt:lpstr>Dr./Cr. Procedures – Equity</vt:lpstr>
      <vt:lpstr>Dr./Cr. Procedures – Equity</vt:lpstr>
      <vt:lpstr>Dr./Cr. Procedures – Assets and Liabilities</vt:lpstr>
      <vt:lpstr>Summary of Debit/Credit Rules </vt:lpstr>
      <vt:lpstr>The Recording Process</vt:lpstr>
      <vt:lpstr>The Journal </vt:lpstr>
      <vt:lpstr>The Journal (cont’d)</vt:lpstr>
      <vt:lpstr>The Journal - Simple and Compound Entries </vt:lpstr>
      <vt:lpstr>The Ledger</vt:lpstr>
      <vt:lpstr>Standard Form of Account</vt:lpstr>
      <vt:lpstr>Posting a journal entry to the general ledger</vt:lpstr>
      <vt:lpstr>Posting a journal entry to the general ledger</vt:lpstr>
      <vt:lpstr>Posting a journal entry to the general ledger</vt:lpstr>
      <vt:lpstr>Chart of Accounts</vt:lpstr>
      <vt:lpstr>The Recording Process – Transaction (1)</vt:lpstr>
      <vt:lpstr>The Recording Process – Transaction (2)</vt:lpstr>
      <vt:lpstr>The Recording Process – Transaction (3)</vt:lpstr>
      <vt:lpstr>The Recording Process – Transaction (4)</vt:lpstr>
      <vt:lpstr>The Recording Process – Transaction (5)</vt:lpstr>
      <vt:lpstr>The Recording Process – Transaction (6)</vt:lpstr>
      <vt:lpstr>The Recording Process – Transaction (7)</vt:lpstr>
      <vt:lpstr>The Recording Process – Transaction (8)</vt:lpstr>
      <vt:lpstr>The Recording Process – Transaction (9)</vt:lpstr>
      <vt:lpstr>Summary of Journalizing and Posting</vt:lpstr>
      <vt:lpstr>The Trial Balance</vt:lpstr>
      <vt:lpstr>The Trial Balance - Exercise</vt:lpstr>
      <vt:lpstr>Glossary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Shijie Yang</dc:creator>
  <cp:lastModifiedBy>Yi Cao</cp:lastModifiedBy>
  <cp:revision>663</cp:revision>
  <dcterms:created xsi:type="dcterms:W3CDTF">2018-08-12T11:43:56Z</dcterms:created>
  <dcterms:modified xsi:type="dcterms:W3CDTF">2023-01-16T16:53:30Z</dcterms:modified>
</cp:coreProperties>
</file>